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25"/>
  </p:notesMasterIdLst>
  <p:handoutMasterIdLst>
    <p:handoutMasterId r:id="rId26"/>
  </p:handoutMasterIdLst>
  <p:sldIdLst>
    <p:sldId id="256" r:id="rId2"/>
    <p:sldId id="276" r:id="rId3"/>
    <p:sldId id="277" r:id="rId4"/>
    <p:sldId id="324" r:id="rId5"/>
    <p:sldId id="321" r:id="rId6"/>
    <p:sldId id="304" r:id="rId7"/>
    <p:sldId id="322" r:id="rId8"/>
    <p:sldId id="325" r:id="rId9"/>
    <p:sldId id="331" r:id="rId10"/>
    <p:sldId id="313" r:id="rId11"/>
    <p:sldId id="306" r:id="rId12"/>
    <p:sldId id="317" r:id="rId13"/>
    <p:sldId id="320" r:id="rId14"/>
    <p:sldId id="327" r:id="rId15"/>
    <p:sldId id="328" r:id="rId16"/>
    <p:sldId id="323" r:id="rId17"/>
    <p:sldId id="282" r:id="rId18"/>
    <p:sldId id="284" r:id="rId19"/>
    <p:sldId id="294" r:id="rId20"/>
    <p:sldId id="299" r:id="rId21"/>
    <p:sldId id="301" r:id="rId22"/>
    <p:sldId id="329" r:id="rId23"/>
    <p:sldId id="33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 Logan" initials="M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660"/>
  </p:normalViewPr>
  <p:slideViewPr>
    <p:cSldViewPr>
      <p:cViewPr varScale="1">
        <p:scale>
          <a:sx n="103" d="100"/>
          <a:sy n="103" d="100"/>
        </p:scale>
        <p:origin x="276"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anebr\AppData\Local\Temp\Group%2013%20Budget%201-15-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dPt>
          <c:dLbls>
            <c:dLbl>
              <c:idx val="0"/>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EXPENSES!$B$42:$B$48</c:f>
              <c:strCache>
                <c:ptCount val="7"/>
                <c:pt idx="0">
                  <c:v>Load Measurement</c:v>
                </c:pt>
                <c:pt idx="1">
                  <c:v>Load Generation</c:v>
                </c:pt>
                <c:pt idx="2">
                  <c:v>Load Application</c:v>
                </c:pt>
                <c:pt idx="3">
                  <c:v>Linear Motion</c:v>
                </c:pt>
                <c:pt idx="4">
                  <c:v>Housing</c:v>
                </c:pt>
                <c:pt idx="5">
                  <c:v>Miscellaneous</c:v>
                </c:pt>
                <c:pt idx="6">
                  <c:v>Travel</c:v>
                </c:pt>
              </c:strCache>
            </c:strRef>
          </c:cat>
          <c:val>
            <c:numRef>
              <c:f>EXPENSES!$D$42:$D$48</c:f>
              <c:numCache>
                <c:formatCode>"$"#,##0.00</c:formatCode>
                <c:ptCount val="7"/>
                <c:pt idx="0">
                  <c:v>0</c:v>
                </c:pt>
                <c:pt idx="1">
                  <c:v>816.55</c:v>
                </c:pt>
                <c:pt idx="2">
                  <c:v>458.94</c:v>
                </c:pt>
                <c:pt idx="3">
                  <c:v>331.47999999999996</c:v>
                </c:pt>
                <c:pt idx="4">
                  <c:v>181.9</c:v>
                </c:pt>
                <c:pt idx="5">
                  <c:v>50</c:v>
                </c:pt>
                <c:pt idx="6">
                  <c:v>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0"/>
        <c:delete val="1"/>
      </c:legendEntry>
      <c:legendEntry>
        <c:idx val="6"/>
        <c:delete val="1"/>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A3390FA-07C0-403F-BF3E-D4A8461BF240}" type="datetimeFigureOut">
              <a:rPr lang="en-US" smtClean="0"/>
              <a:t>3/17/2015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465929-76F0-4003-8425-4F4CA5B9954B}" type="slidenum">
              <a:rPr lang="en-US" smtClean="0"/>
              <a:t>‹#›</a:t>
            </a:fld>
            <a:endParaRPr lang="en-US"/>
          </a:p>
        </p:txBody>
      </p:sp>
    </p:spTree>
    <p:extLst>
      <p:ext uri="{BB962C8B-B14F-4D97-AF65-F5344CB8AC3E}">
        <p14:creationId xmlns:p14="http://schemas.microsoft.com/office/powerpoint/2010/main" val="3112065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1D60F5-903A-473C-B7D1-E3561460A860}" type="datetimeFigureOut">
              <a:rPr lang="en-US" smtClean="0"/>
              <a:t>3/17/2015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777424-8721-4D1D-A2F7-0AE78C196BB8}" type="slidenum">
              <a:rPr lang="en-US" smtClean="0"/>
              <a:t>‹#›</a:t>
            </a:fld>
            <a:endParaRPr lang="en-US"/>
          </a:p>
        </p:txBody>
      </p:sp>
    </p:spTree>
    <p:extLst>
      <p:ext uri="{BB962C8B-B14F-4D97-AF65-F5344CB8AC3E}">
        <p14:creationId xmlns:p14="http://schemas.microsoft.com/office/powerpoint/2010/main" val="15397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limited plate thickness is not a matter of cost, however it is a matter of geometry. When the Munitions Directorate is fabricating components of the munitions they use raw stock that is as close to final shape as possible to conserve waste material. In order to properly characterize the materials that end up in a product they have to simply test similar geometry in order the get accurate results.</a:t>
            </a:r>
          </a:p>
        </p:txBody>
      </p:sp>
      <p:sp>
        <p:nvSpPr>
          <p:cNvPr id="4" name="Slide Number Placeholder 3"/>
          <p:cNvSpPr>
            <a:spLocks noGrp="1"/>
          </p:cNvSpPr>
          <p:nvPr>
            <p:ph type="sldNum" sz="quarter" idx="10"/>
          </p:nvPr>
        </p:nvSpPr>
        <p:spPr/>
        <p:txBody>
          <a:bodyPr/>
          <a:lstStyle/>
          <a:p>
            <a:fld id="{7B777424-8721-4D1D-A2F7-0AE78C196BB8}" type="slidenum">
              <a:rPr lang="en-US" smtClean="0"/>
              <a:t>2</a:t>
            </a:fld>
            <a:endParaRPr lang="en-US"/>
          </a:p>
        </p:txBody>
      </p:sp>
    </p:spTree>
    <p:extLst>
      <p:ext uri="{BB962C8B-B14F-4D97-AF65-F5344CB8AC3E}">
        <p14:creationId xmlns:p14="http://schemas.microsoft.com/office/powerpoint/2010/main" val="266131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77424-8721-4D1D-A2F7-0AE78C196BB8}" type="slidenum">
              <a:rPr lang="en-US" smtClean="0"/>
              <a:t>16</a:t>
            </a:fld>
            <a:endParaRPr lang="en-US"/>
          </a:p>
        </p:txBody>
      </p:sp>
    </p:spTree>
    <p:extLst>
      <p:ext uri="{BB962C8B-B14F-4D97-AF65-F5344CB8AC3E}">
        <p14:creationId xmlns:p14="http://schemas.microsoft.com/office/powerpoint/2010/main" val="112044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Completion of initial design sketches- Preliminary calculations- Design selection for full CAD build- Full CAD build</a:t>
            </a:r>
          </a:p>
          <a:p>
            <a:endParaRPr lang="en-US" dirty="0"/>
          </a:p>
        </p:txBody>
      </p:sp>
      <p:sp>
        <p:nvSpPr>
          <p:cNvPr id="4" name="Slide Number Placeholder 3"/>
          <p:cNvSpPr>
            <a:spLocks noGrp="1"/>
          </p:cNvSpPr>
          <p:nvPr>
            <p:ph type="sldNum" sz="quarter" idx="10"/>
          </p:nvPr>
        </p:nvSpPr>
        <p:spPr/>
        <p:txBody>
          <a:bodyPr/>
          <a:lstStyle/>
          <a:p>
            <a:fld id="{7B777424-8721-4D1D-A2F7-0AE78C196BB8}" type="slidenum">
              <a:rPr lang="en-US" smtClean="0"/>
              <a:t>17</a:t>
            </a:fld>
            <a:endParaRPr lang="en-US"/>
          </a:p>
        </p:txBody>
      </p:sp>
    </p:spTree>
    <p:extLst>
      <p:ext uri="{BB962C8B-B14F-4D97-AF65-F5344CB8AC3E}">
        <p14:creationId xmlns:p14="http://schemas.microsoft.com/office/powerpoint/2010/main" val="1552603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Century Gothic" panose="020B0502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baseline="0">
                <a:ln>
                  <a:noFill/>
                </a:ln>
                <a:solidFill>
                  <a:schemeClr val="tx2"/>
                </a:solidFill>
                <a:effectLst/>
                <a:latin typeface="+mj-lt"/>
                <a:ea typeface="+mj-ea"/>
                <a:cs typeface="+mj-cs"/>
              </a:defRPr>
            </a:lvl1pPr>
          </a:lstStyle>
          <a:p>
            <a:endParaRPr kumimoji="0" lang="en-US" dirty="0"/>
          </a:p>
        </p:txBody>
      </p:sp>
      <p:cxnSp>
        <p:nvCxnSpPr>
          <p:cNvPr id="5" name="Straight Connector 4"/>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3/17/2015</a:t>
            </a:fld>
            <a:endParaRPr lang="en-US" sz="1000" dirty="0"/>
          </a:p>
        </p:txBody>
      </p:sp>
      <p:sp>
        <p:nvSpPr>
          <p:cNvPr id="2" name="TextBox 1"/>
          <p:cNvSpPr txBox="1"/>
          <p:nvPr userDrawn="1"/>
        </p:nvSpPr>
        <p:spPr>
          <a:xfrm>
            <a:off x="3011424" y="6415444"/>
            <a:ext cx="2895600" cy="369332"/>
          </a:xfrm>
          <a:prstGeom prst="rect">
            <a:avLst/>
          </a:prstGeom>
          <a:noFill/>
          <a:ln>
            <a:noFill/>
          </a:ln>
        </p:spPr>
        <p:txBody>
          <a:bodyPr wrap="square" rtlCol="0">
            <a:spAutoFit/>
          </a:bodyPr>
          <a:lstStyle/>
          <a:p>
            <a:pPr algn="ctr"/>
            <a:r>
              <a:rPr lang="en-US" dirty="0" smtClean="0"/>
              <a:t>Group 13</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1828800" y="6344780"/>
            <a:ext cx="762000" cy="531257"/>
          </a:xfrm>
          <a:prstGeom prst="rect">
            <a:avLst/>
          </a:prstGeom>
        </p:spPr>
      </p:pic>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8912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Rectangle 6"/>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3/17/2015</a:t>
            </a:fld>
            <a:endParaRPr lang="en-US" sz="1000" dirty="0"/>
          </a:p>
        </p:txBody>
      </p:sp>
      <p:sp>
        <p:nvSpPr>
          <p:cNvPr id="6" name="Title 5"/>
          <p:cNvSpPr>
            <a:spLocks noGrp="1"/>
          </p:cNvSpPr>
          <p:nvPr>
            <p:ph type="title"/>
          </p:nvPr>
        </p:nvSpPr>
        <p:spPr>
          <a:xfrm>
            <a:off x="457200" y="381000"/>
            <a:ext cx="8229600" cy="1143000"/>
          </a:xfrm>
        </p:spPr>
        <p:txBody>
          <a:bodyPr/>
          <a:lstStyle/>
          <a:p>
            <a:r>
              <a:rPr lang="en-US" dirty="0" smtClean="0"/>
              <a:t>Click to edit Master title style</a:t>
            </a:r>
            <a:endParaRPr lang="en-US" dirty="0"/>
          </a:p>
        </p:txBody>
      </p:sp>
      <p:sp>
        <p:nvSpPr>
          <p:cNvPr id="11" name="Footer Placeholder 4"/>
          <p:cNvSpPr txBox="1">
            <a:spLocks/>
          </p:cNvSpPr>
          <p:nvPr userDrawn="1"/>
        </p:nvSpPr>
        <p:spPr>
          <a:xfrm>
            <a:off x="3124200" y="6340476"/>
            <a:ext cx="4800600" cy="517524"/>
          </a:xfrm>
          <a:prstGeom prst="rect">
            <a:avLst/>
          </a:prstGeom>
        </p:spPr>
        <p:txBody>
          <a:bodyPr/>
          <a:lstStyle>
            <a:defPPr>
              <a:defRPr lang="en-US"/>
            </a:defPPr>
            <a:lvl1pPr marL="0" algn="l" defTabSz="914400" rtl="0" eaLnBrk="1" latinLnBrk="0" hangingPunct="1">
              <a:lnSpc>
                <a:spcPct val="150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300" dirty="0" smtClean="0"/>
              <a:t>Group 13			Speaking:</a:t>
            </a:r>
            <a:r>
              <a:rPr lang="en-US" sz="1300" baseline="0" dirty="0" smtClean="0"/>
              <a:t> </a:t>
            </a:r>
            <a:endParaRPr lang="en-US" sz="1300" dirty="0" smtClean="0"/>
          </a:p>
          <a:p>
            <a:pPr>
              <a:lnSpc>
                <a:spcPct val="100000"/>
              </a:lnSpc>
            </a:pPr>
            <a:fld id="{5C9DE92E-F97E-48B1-B185-9C7AB173189D}" type="slidenum">
              <a:rPr lang="en-US" sz="1300" smtClean="0"/>
              <a:t>‹#›</a:t>
            </a:fld>
            <a:r>
              <a:rPr lang="en-US" sz="1300" dirty="0" smtClean="0"/>
              <a:t> of 18			Interim</a:t>
            </a:r>
            <a:r>
              <a:rPr lang="en-US" sz="1300" baseline="0" dirty="0" smtClean="0"/>
              <a:t> Design Review</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2362200" y="6341257"/>
            <a:ext cx="762000" cy="531257"/>
          </a:xfrm>
          <a:prstGeom prst="rect">
            <a:avLst/>
          </a:prstGeom>
        </p:spPr>
      </p:pic>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7640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457200" y="166116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 name="Title 1"/>
          <p:cNvSpPr>
            <a:spLocks noGrp="1"/>
          </p:cNvSpPr>
          <p:nvPr>
            <p:ph type="title"/>
          </p:nvPr>
        </p:nvSpPr>
        <p:spPr>
          <a:xfrm>
            <a:off x="457200" y="381000"/>
            <a:ext cx="8229600" cy="1143000"/>
          </a:xfrm>
        </p:spPr>
        <p:txBody>
          <a:bodyPr/>
          <a:lstStyle/>
          <a:p>
            <a:r>
              <a:rPr kumimoji="0" lang="en-US" dirty="0" smtClean="0"/>
              <a:t>Click to edit Master title style</a:t>
            </a:r>
            <a:endParaRPr kumimoji="0" lang="en-US" dirty="0"/>
          </a:p>
        </p:txBody>
      </p:sp>
      <p:sp>
        <p:nvSpPr>
          <p:cNvPr id="9" name="Footer Placeholder 4"/>
          <p:cNvSpPr txBox="1">
            <a:spLocks/>
          </p:cNvSpPr>
          <p:nvPr userDrawn="1"/>
        </p:nvSpPr>
        <p:spPr>
          <a:xfrm>
            <a:off x="3124200" y="6340476"/>
            <a:ext cx="4800600" cy="517524"/>
          </a:xfrm>
          <a:prstGeom prst="rect">
            <a:avLst/>
          </a:prstGeom>
        </p:spPr>
        <p:txBody>
          <a:bodyPr/>
          <a:lstStyle>
            <a:defPPr>
              <a:defRPr lang="en-US"/>
            </a:defPPr>
            <a:lvl1pPr marL="0" algn="l" defTabSz="914400" rtl="0" eaLnBrk="1" latinLnBrk="0" hangingPunct="1">
              <a:lnSpc>
                <a:spcPct val="150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300" dirty="0" smtClean="0"/>
              <a:t>Group 13			Speaking:</a:t>
            </a:r>
            <a:r>
              <a:rPr lang="en-US" sz="1300" baseline="0" dirty="0" smtClean="0"/>
              <a:t> </a:t>
            </a:r>
            <a:endParaRPr lang="en-US" sz="1300" dirty="0" smtClean="0"/>
          </a:p>
          <a:p>
            <a:pPr>
              <a:lnSpc>
                <a:spcPct val="100000"/>
              </a:lnSpc>
            </a:pPr>
            <a:fld id="{D51C6770-2F6D-436E-9AB1-4379BFE3E210}" type="slidenum">
              <a:rPr lang="en-US" sz="1300" smtClean="0"/>
              <a:pPr>
                <a:lnSpc>
                  <a:spcPct val="100000"/>
                </a:lnSpc>
              </a:pPr>
              <a:t>‹#›</a:t>
            </a:fld>
            <a:r>
              <a:rPr lang="en-US" sz="1300" dirty="0" smtClean="0"/>
              <a:t> of 18			Interim</a:t>
            </a:r>
            <a:r>
              <a:rPr lang="en-US" sz="1300" baseline="0" dirty="0" smtClean="0"/>
              <a:t> Design Review</a:t>
            </a:r>
            <a:endParaRPr lang="en-US" sz="1300" dirty="0" smtClean="0"/>
          </a:p>
          <a:p>
            <a:endParaRPr lang="en-US" dirty="0"/>
          </a:p>
        </p:txBody>
      </p:sp>
      <p:sp>
        <p:nvSpPr>
          <p:cNvPr id="10" name="Rectangle 9"/>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3/17/2015</a:t>
            </a:fld>
            <a:endParaRPr lang="en-US" sz="1000"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2362200" y="6341257"/>
            <a:ext cx="762000" cy="531257"/>
          </a:xfrm>
          <a:prstGeom prst="rect">
            <a:avLst/>
          </a:prstGeom>
        </p:spPr>
      </p:pic>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553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2667000" y="6356352"/>
            <a:ext cx="3352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553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2667000" y="6356352"/>
            <a:ext cx="3352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667000" y="6356352"/>
            <a:ext cx="3352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553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667000" y="6356352"/>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a:xfrm>
            <a:off x="6553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667000" y="6356352"/>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7200" y="6356352"/>
            <a:ext cx="609600" cy="365125"/>
          </a:xfrm>
          <a:prstGeom prst="rect">
            <a:avLst/>
          </a:prstGeom>
        </p:spPr>
        <p:txBody>
          <a:bodyPr/>
          <a:lstStyle/>
          <a:p>
            <a:fld id="{56E8D86D-26BC-4FB4-B032-7168DB684F87}" type="slidenum">
              <a:rPr lang="en-US" smtClean="0"/>
              <a:t>‹#›</a:t>
            </a:fld>
            <a:endParaRPr lang="en-US"/>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1771" y="-7144"/>
            <a:ext cx="9180548"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pic>
        <p:nvPicPr>
          <p:cNvPr id="15" name="Picture 2"/>
          <p:cNvPicPr>
            <a:picLocks noChangeAspect="1" noChangeArrowheads="1"/>
          </p:cNvPicPr>
          <p:nvPr userDrawn="1"/>
        </p:nvPicPr>
        <p:blipFill>
          <a:blip r:embed="rId13">
            <a:extLst>
              <a:ext uri="{BEBA8EAE-BF5A-486C-A8C5-ECC9F3942E4B}">
                <a14:imgProps xmlns:a14="http://schemas.microsoft.com/office/drawing/2010/main">
                  <a14:imgLayer r:embed="rId14">
                    <a14:imgEffect>
                      <a14:backgroundRemoval t="10000" b="90000" l="10000" r="90000"/>
                    </a14:imgEffect>
                    <a14:imgEffect>
                      <a14:artisticGlowEdges/>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595337" y="-152400"/>
            <a:ext cx="872263" cy="872263"/>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pic>
        <p:nvPicPr>
          <p:cNvPr id="16" name="Picture 2" descr="http://video.eng.fsu.edu/coeize_images/footer_seals.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334125"/>
            <a:ext cx="1819275"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userDrawn="1"/>
        </p:nvGrpSpPr>
        <p:grpSpPr>
          <a:xfrm>
            <a:off x="0" y="6324588"/>
            <a:ext cx="9144000" cy="547931"/>
            <a:chOff x="-3028182" y="5724945"/>
            <a:chExt cx="15220182" cy="689624"/>
          </a:xfrm>
        </p:grpSpPr>
        <p:sp>
          <p:nvSpPr>
            <p:cNvPr id="19" name="Rectangle 18"/>
            <p:cNvSpPr/>
            <p:nvPr/>
          </p:nvSpPr>
          <p:spPr>
            <a:xfrm>
              <a:off x="3048" y="5724963"/>
              <a:ext cx="12188952" cy="689606"/>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0" name="Straight Connector 19"/>
            <p:cNvCxnSpPr/>
            <p:nvPr userDrawn="1"/>
          </p:nvCxnSpPr>
          <p:spPr>
            <a:xfrm flipV="1">
              <a:off x="-3028182" y="5724945"/>
              <a:ext cx="15220182" cy="1211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userDrawn="1"/>
        </p:nvSpPr>
        <p:spPr>
          <a:xfrm>
            <a:off x="1819275" y="6343733"/>
            <a:ext cx="161594" cy="52878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8" name="Picture 17" descr="AFRL Shield plus USAF Wings"/>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971675" y="6341257"/>
            <a:ext cx="466725" cy="5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enturyspring.com/info/spring_measurement.php" TargetMode="External"/><Relationship Id="rId2" Type="http://schemas.openxmlformats.org/officeDocument/2006/relationships/hyperlink" Target="https://sdp-si.com/eStore/coverpg/linearmotion.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FRL Shield plus USAF Wings"/>
          <p:cNvPicPr/>
          <p:nvPr/>
        </p:nvPicPr>
        <p:blipFill>
          <a:blip r:embed="rId2">
            <a:extLst>
              <a:ext uri="{28A0092B-C50C-407E-A947-70E740481C1C}">
                <a14:useLocalDpi xmlns:a14="http://schemas.microsoft.com/office/drawing/2010/main" val="0"/>
              </a:ext>
            </a:extLst>
          </a:blip>
          <a:srcRect/>
          <a:stretch>
            <a:fillRect/>
          </a:stretch>
        </p:blipFill>
        <p:spPr bwMode="auto">
          <a:xfrm>
            <a:off x="3436705" y="1409700"/>
            <a:ext cx="227058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71550" y="3886200"/>
            <a:ext cx="7200900" cy="2209800"/>
          </a:xfrm>
        </p:spPr>
        <p:txBody>
          <a:bodyPr>
            <a:noAutofit/>
          </a:bodyPr>
          <a:lstStyle/>
          <a:p>
            <a:pPr algn="ctr">
              <a:lnSpc>
                <a:spcPct val="150000"/>
              </a:lnSpc>
            </a:pPr>
            <a:r>
              <a:rPr lang="en-US" sz="1800" dirty="0" smtClean="0"/>
              <a:t>Interim Design Review</a:t>
            </a:r>
            <a:endParaRPr lang="en-US" sz="1800" dirty="0"/>
          </a:p>
          <a:p>
            <a:pPr algn="l">
              <a:lnSpc>
                <a:spcPct val="150000"/>
              </a:lnSpc>
            </a:pPr>
            <a:r>
              <a:rPr lang="en-US" sz="1800" dirty="0" smtClean="0"/>
              <a:t>By</a:t>
            </a:r>
            <a:r>
              <a:rPr lang="en-US" sz="1800" dirty="0"/>
              <a:t>: Brendan Keane, Logan </a:t>
            </a:r>
            <a:r>
              <a:rPr lang="en-US" sz="1800" dirty="0" smtClean="0"/>
              <a:t>M</a:t>
            </a:r>
            <a:r>
              <a:rPr lang="en-US" sz="1800" baseline="30000" dirty="0" smtClean="0"/>
              <a:t>c</a:t>
            </a:r>
            <a:r>
              <a:rPr lang="en-US" sz="1800" dirty="0" smtClean="0"/>
              <a:t>Call, Reggie </a:t>
            </a:r>
            <a:r>
              <a:rPr lang="en-US" sz="1800" dirty="0"/>
              <a:t>Scott, Mark Swain</a:t>
            </a:r>
          </a:p>
          <a:p>
            <a:pPr algn="l">
              <a:lnSpc>
                <a:spcPct val="150000"/>
              </a:lnSpc>
            </a:pPr>
            <a:r>
              <a:rPr lang="en-US" sz="1800" dirty="0" smtClean="0"/>
              <a:t>Instructor: </a:t>
            </a:r>
            <a:r>
              <a:rPr lang="en-US" sz="1800" dirty="0"/>
              <a:t>Dr. Nikhil Gupta</a:t>
            </a:r>
          </a:p>
          <a:p>
            <a:pPr algn="l">
              <a:lnSpc>
                <a:spcPct val="150000"/>
              </a:lnSpc>
            </a:pPr>
            <a:r>
              <a:rPr lang="en-US" sz="1800" dirty="0" smtClean="0"/>
              <a:t>Sponsor</a:t>
            </a:r>
            <a:r>
              <a:rPr lang="en-US" sz="1800" dirty="0"/>
              <a:t>: Mr. Philip </a:t>
            </a:r>
            <a:r>
              <a:rPr lang="en-US" sz="1800" dirty="0" err="1" smtClean="0"/>
              <a:t>Flater</a:t>
            </a:r>
            <a:r>
              <a:rPr lang="en-US" sz="1800" dirty="0" smtClean="0"/>
              <a:t> (Munitions Directorate Eglin AFB)	    Advisor</a:t>
            </a:r>
            <a:r>
              <a:rPr lang="en-US" sz="1800" dirty="0"/>
              <a:t>: Dr. Simone </a:t>
            </a:r>
            <a:r>
              <a:rPr lang="en-US" sz="1800" dirty="0" err="1"/>
              <a:t>Hruda</a:t>
            </a:r>
            <a:endParaRPr lang="en-US" sz="1800" dirty="0"/>
          </a:p>
        </p:txBody>
      </p:sp>
      <p:sp>
        <p:nvSpPr>
          <p:cNvPr id="2" name="Title 1"/>
          <p:cNvSpPr>
            <a:spLocks noGrp="1"/>
          </p:cNvSpPr>
          <p:nvPr>
            <p:ph type="ctrTitle"/>
          </p:nvPr>
        </p:nvSpPr>
        <p:spPr>
          <a:xfrm>
            <a:off x="457200" y="762000"/>
            <a:ext cx="8229600" cy="838200"/>
          </a:xfrm>
        </p:spPr>
        <p:txBody>
          <a:bodyPr>
            <a:normAutofit/>
          </a:bodyPr>
          <a:lstStyle/>
          <a:p>
            <a:pPr algn="ctr"/>
            <a:r>
              <a:rPr lang="en-US" sz="5400" b="0" dirty="0"/>
              <a:t>Tabletop </a:t>
            </a:r>
            <a:r>
              <a:rPr lang="en-US" sz="5400" b="0" dirty="0" smtClean="0"/>
              <a:t>Torsion Device</a:t>
            </a:r>
            <a:endParaRPr lang="en-US" sz="5400" dirty="0"/>
          </a:p>
        </p:txBody>
      </p:sp>
    </p:spTree>
    <p:extLst>
      <p:ext uri="{BB962C8B-B14F-4D97-AF65-F5344CB8AC3E}">
        <p14:creationId xmlns:p14="http://schemas.microsoft.com/office/powerpoint/2010/main" val="128014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4572000" y="2043734"/>
            <a:ext cx="4267200" cy="3594804"/>
          </a:xfrm>
        </p:spPr>
        <p:txBody>
          <a:bodyPr>
            <a:normAutofit fontScale="70000" lnSpcReduction="20000"/>
          </a:bodyPr>
          <a:lstStyle/>
          <a:p>
            <a:r>
              <a:rPr lang="en-US" dirty="0" smtClean="0"/>
              <a:t>Measuring components provided by AFRL</a:t>
            </a:r>
          </a:p>
          <a:p>
            <a:pPr lvl="1"/>
            <a:r>
              <a:rPr lang="en-US" dirty="0" smtClean="0"/>
              <a:t>DIC</a:t>
            </a:r>
          </a:p>
          <a:p>
            <a:pPr lvl="1"/>
            <a:r>
              <a:rPr lang="en-US" dirty="0" smtClean="0"/>
              <a:t>Strain gauges</a:t>
            </a:r>
          </a:p>
          <a:p>
            <a:pPr marL="393192" lvl="1" indent="0">
              <a:buNone/>
            </a:pPr>
            <a:endParaRPr lang="en-US" dirty="0" smtClean="0"/>
          </a:p>
          <a:p>
            <a:r>
              <a:rPr lang="en-US" dirty="0" smtClean="0"/>
              <a:t>Coupler </a:t>
            </a:r>
            <a:r>
              <a:rPr lang="en-US" dirty="0"/>
              <a:t>m</a:t>
            </a:r>
            <a:r>
              <a:rPr lang="en-US" dirty="0" smtClean="0"/>
              <a:t>aterial: Al 6061</a:t>
            </a:r>
          </a:p>
          <a:p>
            <a:r>
              <a:rPr lang="en-US" dirty="0" smtClean="0"/>
              <a:t>Shaft properties</a:t>
            </a:r>
          </a:p>
          <a:p>
            <a:pPr lvl="1"/>
            <a:r>
              <a:rPr lang="en-US" dirty="0" smtClean="0"/>
              <a:t>Shear modulus: 26 </a:t>
            </a:r>
            <a:r>
              <a:rPr lang="en-US" dirty="0" err="1" smtClean="0"/>
              <a:t>GPa</a:t>
            </a:r>
            <a:endParaRPr lang="en-US" dirty="0" smtClean="0"/>
          </a:p>
          <a:p>
            <a:pPr lvl="1"/>
            <a:r>
              <a:rPr lang="en-US" dirty="0" smtClean="0"/>
              <a:t>Shear strength: 76 MPa</a:t>
            </a:r>
          </a:p>
          <a:p>
            <a:pPr lvl="1"/>
            <a:r>
              <a:rPr lang="en-US" dirty="0" smtClean="0"/>
              <a:t>Length: 7.6 cm</a:t>
            </a:r>
          </a:p>
          <a:p>
            <a:pPr lvl="1"/>
            <a:r>
              <a:rPr lang="en-US" dirty="0" smtClean="0"/>
              <a:t>Diameter: 1.9 cm</a:t>
            </a:r>
          </a:p>
          <a:p>
            <a:pPr lvl="1"/>
            <a:r>
              <a:rPr lang="en-US" dirty="0" smtClean="0"/>
              <a:t>Expected shear stress for</a:t>
            </a:r>
          </a:p>
          <a:p>
            <a:pPr lvl="2"/>
            <a:r>
              <a:rPr lang="en-US" dirty="0" smtClean="0"/>
              <a:t> Al 2024: 29.5 MPa</a:t>
            </a:r>
          </a:p>
          <a:p>
            <a:pPr lvl="2"/>
            <a:r>
              <a:rPr lang="en-US" dirty="0" smtClean="0"/>
              <a:t>Titanium: 51.5 MPa</a:t>
            </a:r>
          </a:p>
          <a:p>
            <a:pPr lvl="1"/>
            <a:endParaRPr lang="en-US" dirty="0" smtClean="0"/>
          </a:p>
          <a:p>
            <a:endParaRPr lang="en-US" dirty="0" smtClean="0"/>
          </a:p>
        </p:txBody>
      </p:sp>
      <p:sp>
        <p:nvSpPr>
          <p:cNvPr id="3" name="Title 2"/>
          <p:cNvSpPr>
            <a:spLocks noGrp="1"/>
          </p:cNvSpPr>
          <p:nvPr>
            <p:ph type="title"/>
          </p:nvPr>
        </p:nvSpPr>
        <p:spPr/>
        <p:txBody>
          <a:bodyPr>
            <a:normAutofit/>
          </a:bodyPr>
          <a:lstStyle/>
          <a:p>
            <a:r>
              <a:rPr lang="en-US" dirty="0" smtClean="0"/>
              <a:t>Load Measurement</a:t>
            </a:r>
            <a:endParaRPr lang="en-US" dirty="0"/>
          </a:p>
        </p:txBody>
      </p:sp>
      <p:sp>
        <p:nvSpPr>
          <p:cNvPr id="6" name="TextBox 5"/>
          <p:cNvSpPr txBox="1"/>
          <p:nvPr/>
        </p:nvSpPr>
        <p:spPr>
          <a:xfrm>
            <a:off x="586176" y="5149164"/>
            <a:ext cx="3880896" cy="461665"/>
          </a:xfrm>
          <a:prstGeom prst="rect">
            <a:avLst/>
          </a:prstGeom>
          <a:noFill/>
          <a:ln>
            <a:noFill/>
          </a:ln>
        </p:spPr>
        <p:txBody>
          <a:bodyPr wrap="square" rtlCol="0">
            <a:spAutoFit/>
          </a:bodyPr>
          <a:lstStyle/>
          <a:p>
            <a:r>
              <a:rPr lang="en-US" sz="1200" dirty="0" smtClean="0"/>
              <a:t>Figure 9.1: Stress vs. strain plot showing the shear modulus relationship</a:t>
            </a:r>
          </a:p>
        </p:txBody>
      </p:sp>
      <p:sp>
        <p:nvSpPr>
          <p:cNvPr id="12" name="TextBox 11"/>
          <p:cNvSpPr txBox="1"/>
          <p:nvPr/>
        </p:nvSpPr>
        <p:spPr>
          <a:xfrm>
            <a:off x="6629400" y="6352401"/>
            <a:ext cx="1219200" cy="276999"/>
          </a:xfrm>
          <a:prstGeom prst="rect">
            <a:avLst/>
          </a:prstGeom>
          <a:noFill/>
          <a:ln>
            <a:noFill/>
          </a:ln>
        </p:spPr>
        <p:txBody>
          <a:bodyPr wrap="square" rtlCol="0">
            <a:spAutoFit/>
          </a:bodyPr>
          <a:lstStyle/>
          <a:p>
            <a:r>
              <a:rPr lang="en-US" sz="1200" dirty="0"/>
              <a:t>Mark Swain</a:t>
            </a:r>
          </a:p>
        </p:txBody>
      </p:sp>
      <p:pic>
        <p:nvPicPr>
          <p:cNvPr id="2" name="Picture 1"/>
          <p:cNvPicPr>
            <a:picLocks noChangeAspect="1"/>
          </p:cNvPicPr>
          <p:nvPr/>
        </p:nvPicPr>
        <p:blipFill rotWithShape="1">
          <a:blip r:embed="rId2"/>
          <a:srcRect l="2925" t="7737" r="1992"/>
          <a:stretch/>
        </p:blipFill>
        <p:spPr>
          <a:xfrm>
            <a:off x="76200" y="2079756"/>
            <a:ext cx="4390872" cy="2976044"/>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2377625" y="3443262"/>
                <a:ext cx="747324" cy="492443"/>
              </a:xfrm>
              <a:prstGeom prst="rect">
                <a:avLst/>
              </a:prstGeom>
              <a:noFill/>
              <a:ln>
                <a:noFill/>
              </a:ln>
            </p:spPr>
            <p:txBody>
              <a:bodyPr wrap="square" rtlCol="0">
                <a:spAutoFit/>
              </a:bodyPr>
              <a:lstStyle/>
              <a:p>
                <a:r>
                  <a:rPr lang="en-US" dirty="0" smtClean="0"/>
                  <a:t>G =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𝜏</m:t>
                        </m:r>
                      </m:num>
                      <m:den>
                        <m:r>
                          <a:rPr lang="en-US" i="1" smtClean="0">
                            <a:latin typeface="Cambria Math" panose="02040503050406030204" pitchFamily="18" charset="0"/>
                            <a:ea typeface="Cambria Math" panose="02040503050406030204" pitchFamily="18" charset="0"/>
                          </a:rPr>
                          <m:t>𝛾</m:t>
                        </m:r>
                      </m:den>
                    </m:f>
                  </m:oMath>
                </a14:m>
                <a:endParaRPr lang="en-US" dirty="0" err="1" smtClean="0"/>
              </a:p>
            </p:txBody>
          </p:sp>
        </mc:Choice>
        <mc:Fallback>
          <p:sp>
            <p:nvSpPr>
              <p:cNvPr id="5" name="TextBox 4"/>
              <p:cNvSpPr txBox="1">
                <a:spLocks noRot="1" noChangeAspect="1" noMove="1" noResize="1" noEditPoints="1" noAdjustHandles="1" noChangeArrowheads="1" noChangeShapeType="1" noTextEdit="1"/>
              </p:cNvSpPr>
              <p:nvPr/>
            </p:nvSpPr>
            <p:spPr>
              <a:xfrm>
                <a:off x="2377625" y="3443262"/>
                <a:ext cx="747324" cy="492443"/>
              </a:xfrm>
              <a:prstGeom prst="rect">
                <a:avLst/>
              </a:prstGeom>
              <a:blipFill rotWithShape="0">
                <a:blip r:embed="rId3"/>
                <a:stretch>
                  <a:fillRect l="-6504" b="-1235"/>
                </a:stretch>
              </a:blipFill>
              <a:ln>
                <a:noFill/>
              </a:ln>
            </p:spPr>
            <p:txBody>
              <a:bodyPr/>
              <a:lstStyle/>
              <a:p>
                <a:r>
                  <a:rPr lang="en-US">
                    <a:noFill/>
                  </a:rPr>
                  <a:t> </a:t>
                </a:r>
              </a:p>
            </p:txBody>
          </p:sp>
        </mc:Fallback>
      </mc:AlternateContent>
      <p:cxnSp>
        <p:nvCxnSpPr>
          <p:cNvPr id="10" name="Straight Connector 9"/>
          <p:cNvCxnSpPr/>
          <p:nvPr/>
        </p:nvCxnSpPr>
        <p:spPr>
          <a:xfrm>
            <a:off x="1600200" y="3477100"/>
            <a:ext cx="0" cy="3640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371600" y="3841135"/>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5" idx="1"/>
          </p:cNvCxnSpPr>
          <p:nvPr/>
        </p:nvCxnSpPr>
        <p:spPr>
          <a:xfrm>
            <a:off x="1600200" y="3581400"/>
            <a:ext cx="777425" cy="108084"/>
          </a:xfrm>
          <a:prstGeom prst="bentConnector3">
            <a:avLst>
              <a:gd name="adj1" fmla="val 7040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51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p:txBody>
          <a:bodyPr/>
          <a:lstStyle/>
          <a:p>
            <a:pPr marL="0" indent="0">
              <a:buNone/>
            </a:pPr>
            <a:endParaRPr lang="en-US" dirty="0" smtClean="0"/>
          </a:p>
          <a:p>
            <a:r>
              <a:rPr lang="en-US" dirty="0" smtClean="0"/>
              <a:t>Vendor: </a:t>
            </a:r>
            <a:r>
              <a:rPr lang="en-US" dirty="0" err="1" smtClean="0"/>
              <a:t>LittleMachineShop</a:t>
            </a:r>
            <a:endParaRPr lang="en-US" dirty="0" smtClean="0"/>
          </a:p>
          <a:p>
            <a:r>
              <a:rPr lang="en-US" dirty="0" smtClean="0"/>
              <a:t>Weight: 6.4 </a:t>
            </a:r>
            <a:r>
              <a:rPr lang="en-US" dirty="0" err="1" smtClean="0"/>
              <a:t>lbs</a:t>
            </a:r>
            <a:endParaRPr lang="en-US" dirty="0" smtClean="0"/>
          </a:p>
          <a:p>
            <a:r>
              <a:rPr lang="en-US" dirty="0" smtClean="0"/>
              <a:t>Outer diameter: 3.94 in</a:t>
            </a:r>
          </a:p>
          <a:p>
            <a:r>
              <a:rPr lang="en-US" dirty="0" smtClean="0"/>
              <a:t>Inner diameter: 1.02 in</a:t>
            </a:r>
          </a:p>
          <a:p>
            <a:endParaRPr lang="en-US" dirty="0" smtClean="0"/>
          </a:p>
          <a:p>
            <a:pPr marL="393192" lvl="1" indent="0">
              <a:buNone/>
            </a:pPr>
            <a:endParaRPr lang="en-US" dirty="0"/>
          </a:p>
        </p:txBody>
      </p:sp>
      <p:sp>
        <p:nvSpPr>
          <p:cNvPr id="3" name="Title 2"/>
          <p:cNvSpPr>
            <a:spLocks noGrp="1"/>
          </p:cNvSpPr>
          <p:nvPr>
            <p:ph type="title"/>
          </p:nvPr>
        </p:nvSpPr>
        <p:spPr>
          <a:xfrm>
            <a:off x="449424" y="890041"/>
            <a:ext cx="8229600" cy="458132"/>
          </a:xfrm>
        </p:spPr>
        <p:txBody>
          <a:bodyPr>
            <a:normAutofit fontScale="90000"/>
          </a:bodyPr>
          <a:lstStyle/>
          <a:p>
            <a:r>
              <a:rPr lang="en-US" sz="4400" dirty="0" smtClean="0"/>
              <a:t>Load </a:t>
            </a:r>
            <a:r>
              <a:rPr lang="en-US" sz="4400" dirty="0"/>
              <a:t>Application: 6-Jaw </a:t>
            </a:r>
            <a:r>
              <a:rPr lang="en-US" sz="4400" dirty="0" smtClean="0"/>
              <a:t>Chuck</a:t>
            </a:r>
            <a:endParaRPr lang="en-US" dirty="0"/>
          </a:p>
        </p:txBody>
      </p:sp>
      <p:sp>
        <p:nvSpPr>
          <p:cNvPr id="6" name="TextBox 5"/>
          <p:cNvSpPr txBox="1"/>
          <p:nvPr/>
        </p:nvSpPr>
        <p:spPr>
          <a:xfrm>
            <a:off x="590550" y="5710792"/>
            <a:ext cx="3600450" cy="646331"/>
          </a:xfrm>
          <a:prstGeom prst="rect">
            <a:avLst/>
          </a:prstGeom>
          <a:noFill/>
          <a:ln>
            <a:noFill/>
          </a:ln>
        </p:spPr>
        <p:txBody>
          <a:bodyPr wrap="square" rtlCol="0">
            <a:spAutoFit/>
          </a:bodyPr>
          <a:lstStyle/>
          <a:p>
            <a:r>
              <a:rPr lang="en-US" sz="1200" dirty="0" smtClean="0"/>
              <a:t>Figure 10.1: 6 Jaw Chucks holding specimen</a:t>
            </a:r>
            <a:endParaRPr lang="en-US" sz="1200" dirty="0"/>
          </a:p>
          <a:p>
            <a:endParaRPr lang="en-US" sz="1200" dirty="0"/>
          </a:p>
          <a:p>
            <a:endParaRPr lang="en-US" sz="1200" dirty="0" smtClean="0"/>
          </a:p>
        </p:txBody>
      </p:sp>
      <p:pic>
        <p:nvPicPr>
          <p:cNvPr id="1026" name="Picture 2" descr="https://fbcdn-sphotos-e-a.akamaihd.net/hphotos-ak-xfp1/v/t1.0-9/10981396_10206215564175191_6142487106343612597_n.jpg?oh=62c34792ae1d3162ca5c3859afd53857&amp;oe=555327D9&amp;__gda__=1435175356_283c660b1a1fd4aba10405eb9f231ae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6980" t="22589" r="39624" b="22065"/>
          <a:stretch/>
        </p:blipFill>
        <p:spPr bwMode="auto">
          <a:xfrm>
            <a:off x="2400300" y="2525641"/>
            <a:ext cx="2057400" cy="1967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bcdn-sphotos-d-a.akamaihd.net/hphotos-ak-xpf1/v/t1.0-9/10982458_10206215564655203_761230729850164454_n.jpg?oh=b5689a283ab3b47ad3231d601baf1cdf&amp;oe=5552B8BC&amp;__gda__=1434985859_228a2d9f0bf2bbb11574768d431e2b8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92" b="10423"/>
          <a:stretch/>
        </p:blipFill>
        <p:spPr bwMode="auto">
          <a:xfrm>
            <a:off x="152400" y="1536117"/>
            <a:ext cx="2057400" cy="17634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xx.fbcdn.net/hphotos-xpf1/v/t1.0-9/10978601_10206215566335245_1804687722141125723_n.jpg?oh=091f0ee9185d91b22b73c6b9298e08cf&amp;oe=554AEF75"/>
          <p:cNvPicPr>
            <a:picLocks noChangeAspect="1" noChangeArrowheads="1"/>
          </p:cNvPicPr>
          <p:nvPr/>
        </p:nvPicPr>
        <p:blipFill rotWithShape="1">
          <a:blip r:embed="rId4">
            <a:extLst>
              <a:ext uri="{28A0092B-C50C-407E-A947-70E740481C1C}">
                <a14:useLocalDpi xmlns:a14="http://schemas.microsoft.com/office/drawing/2010/main" val="0"/>
              </a:ext>
            </a:extLst>
          </a:blip>
          <a:srcRect l="22689" t="28769" r="16807" b="18291"/>
          <a:stretch/>
        </p:blipFill>
        <p:spPr bwMode="auto">
          <a:xfrm>
            <a:off x="152400" y="3355855"/>
            <a:ext cx="2057400" cy="24003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29400" y="6352401"/>
            <a:ext cx="1219200" cy="276999"/>
          </a:xfrm>
          <a:prstGeom prst="rect">
            <a:avLst/>
          </a:prstGeom>
          <a:noFill/>
          <a:ln>
            <a:noFill/>
          </a:ln>
        </p:spPr>
        <p:txBody>
          <a:bodyPr wrap="square" rtlCol="0">
            <a:spAutoFit/>
          </a:bodyPr>
          <a:lstStyle/>
          <a:p>
            <a:r>
              <a:rPr lang="en-US" sz="1200" dirty="0" smtClean="0"/>
              <a:t>Reginald Scott</a:t>
            </a:r>
            <a:endParaRPr lang="en-US" sz="1200" dirty="0"/>
          </a:p>
        </p:txBody>
      </p:sp>
    </p:spTree>
    <p:extLst>
      <p:ext uri="{BB962C8B-B14F-4D97-AF65-F5344CB8AC3E}">
        <p14:creationId xmlns:p14="http://schemas.microsoft.com/office/powerpoint/2010/main" val="34162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4876800" y="1904998"/>
            <a:ext cx="4038600" cy="2819401"/>
          </a:xfrm>
        </p:spPr>
        <p:txBody>
          <a:bodyPr>
            <a:normAutofit/>
          </a:bodyPr>
          <a:lstStyle/>
          <a:p>
            <a:pPr marL="0" indent="0">
              <a:buNone/>
            </a:pPr>
            <a:endParaRPr lang="en-US" dirty="0"/>
          </a:p>
          <a:p>
            <a:r>
              <a:rPr lang="en-US" dirty="0" smtClean="0"/>
              <a:t>Vendor: Grainger</a:t>
            </a:r>
          </a:p>
          <a:p>
            <a:r>
              <a:rPr lang="en-US" dirty="0" smtClean="0"/>
              <a:t>½ inch Steel rails</a:t>
            </a:r>
          </a:p>
          <a:p>
            <a:r>
              <a:rPr lang="en-US" dirty="0" smtClean="0"/>
              <a:t>Slot design to ensure alignment </a:t>
            </a:r>
          </a:p>
        </p:txBody>
      </p:sp>
      <p:sp>
        <p:nvSpPr>
          <p:cNvPr id="3" name="Title 2"/>
          <p:cNvSpPr>
            <a:spLocks noGrp="1"/>
          </p:cNvSpPr>
          <p:nvPr>
            <p:ph type="title"/>
          </p:nvPr>
        </p:nvSpPr>
        <p:spPr>
          <a:xfrm>
            <a:off x="457200" y="381000"/>
            <a:ext cx="8229600" cy="914400"/>
          </a:xfrm>
        </p:spPr>
        <p:txBody>
          <a:bodyPr>
            <a:noAutofit/>
          </a:bodyPr>
          <a:lstStyle/>
          <a:p>
            <a:r>
              <a:rPr lang="en-US" sz="3200" dirty="0" smtClean="0"/>
              <a:t>Linear Motion: 2 Rail Ball Bearing Guide</a:t>
            </a:r>
            <a:endParaRPr lang="en-US" sz="3200" dirty="0"/>
          </a:p>
        </p:txBody>
      </p:sp>
      <p:sp>
        <p:nvSpPr>
          <p:cNvPr id="6" name="TextBox 5"/>
          <p:cNvSpPr txBox="1"/>
          <p:nvPr/>
        </p:nvSpPr>
        <p:spPr>
          <a:xfrm>
            <a:off x="886108" y="5698510"/>
            <a:ext cx="3124200" cy="276999"/>
          </a:xfrm>
          <a:prstGeom prst="rect">
            <a:avLst/>
          </a:prstGeom>
          <a:noFill/>
          <a:ln>
            <a:noFill/>
          </a:ln>
        </p:spPr>
        <p:txBody>
          <a:bodyPr wrap="square" rtlCol="0">
            <a:spAutoFit/>
          </a:bodyPr>
          <a:lstStyle/>
          <a:p>
            <a:pPr algn="ctr"/>
            <a:r>
              <a:rPr lang="en-US" sz="1200" dirty="0" smtClean="0"/>
              <a:t>Figure 11.1: Linear guide system</a:t>
            </a:r>
          </a:p>
        </p:txBody>
      </p:sp>
      <p:sp>
        <p:nvSpPr>
          <p:cNvPr id="10" name="TextBox 9"/>
          <p:cNvSpPr txBox="1"/>
          <p:nvPr/>
        </p:nvSpPr>
        <p:spPr>
          <a:xfrm>
            <a:off x="6629400" y="6352401"/>
            <a:ext cx="1219200" cy="276999"/>
          </a:xfrm>
          <a:prstGeom prst="rect">
            <a:avLst/>
          </a:prstGeom>
          <a:noFill/>
          <a:ln>
            <a:noFill/>
          </a:ln>
        </p:spPr>
        <p:txBody>
          <a:bodyPr wrap="square" rtlCol="0">
            <a:spAutoFit/>
          </a:bodyPr>
          <a:lstStyle/>
          <a:p>
            <a:r>
              <a:rPr lang="en-US" sz="1200" dirty="0"/>
              <a:t>Reginald Scott</a:t>
            </a:r>
          </a:p>
        </p:txBody>
      </p:sp>
      <p:pic>
        <p:nvPicPr>
          <p:cNvPr id="2052" name="Picture 4" descr="https://fbcdn-sphotos-d-a.akamaihd.net/hphotos-ak-xfp1/v/t1.0-9/11025776_953717764652878_3587938958365009569_n.jpg?oh=cd6829af62eb8afd780a7d87921a7113&amp;oe=557165B1&amp;__gda__=1438528056_9db9fd7f81d61c6b4b22c1c55c705f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108" y="1508805"/>
            <a:ext cx="30861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448208" y="4343400"/>
            <a:ext cx="1056992" cy="914400"/>
          </a:xfrm>
          <a:prstGeom prst="ellipse">
            <a:avLst/>
          </a:prstGeom>
          <a:noFill/>
          <a:ln w="4762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209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Housing Design</a:t>
            </a:r>
            <a:endParaRPr lang="en-US" dirty="0"/>
          </a:p>
        </p:txBody>
      </p:sp>
      <p:sp>
        <p:nvSpPr>
          <p:cNvPr id="5" name="Content Placeholder 4"/>
          <p:cNvSpPr>
            <a:spLocks noGrp="1"/>
          </p:cNvSpPr>
          <p:nvPr>
            <p:ph idx="1"/>
          </p:nvPr>
        </p:nvSpPr>
        <p:spPr>
          <a:xfrm>
            <a:off x="4953000" y="1676400"/>
            <a:ext cx="3733800" cy="3962400"/>
          </a:xfrm>
        </p:spPr>
        <p:txBody>
          <a:bodyPr>
            <a:normAutofit/>
          </a:bodyPr>
          <a:lstStyle/>
          <a:p>
            <a:r>
              <a:rPr lang="en-US" sz="2400" dirty="0" smtClean="0"/>
              <a:t>Steel frame and housing</a:t>
            </a:r>
          </a:p>
          <a:p>
            <a:r>
              <a:rPr lang="en-US" sz="2400" dirty="0"/>
              <a:t>S</a:t>
            </a:r>
            <a:r>
              <a:rPr lang="en-US" sz="2400" dirty="0" smtClean="0"/>
              <a:t>hape: hollow square shaped cross-section</a:t>
            </a:r>
          </a:p>
          <a:p>
            <a:r>
              <a:rPr lang="en-US" sz="2400" dirty="0" smtClean="0"/>
              <a:t>Frame dimensions:</a:t>
            </a:r>
          </a:p>
          <a:p>
            <a:pPr lvl="1"/>
            <a:r>
              <a:rPr lang="en-US" sz="2000" dirty="0" smtClean="0"/>
              <a:t>1/8 in inner supports – 304 stainless steel</a:t>
            </a:r>
          </a:p>
          <a:p>
            <a:pPr lvl="1"/>
            <a:r>
              <a:rPr lang="en-US" sz="2000" dirty="0" smtClean="0"/>
              <a:t>1/8 in outer frame - </a:t>
            </a:r>
            <a:r>
              <a:rPr lang="en-US" sz="2000" dirty="0"/>
              <a:t>low carbon 1015 steel</a:t>
            </a:r>
          </a:p>
          <a:p>
            <a:pPr lvl="1"/>
            <a:endParaRPr lang="en-US" sz="2000" dirty="0" smtClean="0"/>
          </a:p>
          <a:p>
            <a:endParaRPr lang="en-US" dirty="0"/>
          </a:p>
        </p:txBody>
      </p:sp>
      <p:sp>
        <p:nvSpPr>
          <p:cNvPr id="10" name="TextBox 9"/>
          <p:cNvSpPr txBox="1"/>
          <p:nvPr/>
        </p:nvSpPr>
        <p:spPr>
          <a:xfrm>
            <a:off x="533400" y="4773849"/>
            <a:ext cx="3886200" cy="461665"/>
          </a:xfrm>
          <a:prstGeom prst="rect">
            <a:avLst/>
          </a:prstGeom>
          <a:noFill/>
          <a:ln>
            <a:noFill/>
          </a:ln>
        </p:spPr>
        <p:txBody>
          <a:bodyPr wrap="square" rtlCol="0">
            <a:spAutoFit/>
          </a:bodyPr>
          <a:lstStyle/>
          <a:p>
            <a:r>
              <a:rPr lang="en-US" sz="1200" dirty="0" smtClean="0"/>
              <a:t>Figure 12.1: CAD drawing of frame (bottom view)</a:t>
            </a:r>
          </a:p>
          <a:p>
            <a:endParaRPr lang="en-US" sz="1200" dirty="0" smtClean="0"/>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Reginald Scott</a:t>
            </a:r>
          </a:p>
        </p:txBody>
      </p:sp>
      <p:pic>
        <p:nvPicPr>
          <p:cNvPr id="3076" name="Picture 4" descr="https://scontent.xx.fbcdn.net/hphotos-xfp1/t31.0-8/10321054_947358585288796_2786985391454146498_o.jpg"/>
          <p:cNvPicPr>
            <a:picLocks noChangeAspect="1" noChangeArrowheads="1"/>
          </p:cNvPicPr>
          <p:nvPr/>
        </p:nvPicPr>
        <p:blipFill rotWithShape="1">
          <a:blip r:embed="rId2">
            <a:extLst>
              <a:ext uri="{28A0092B-C50C-407E-A947-70E740481C1C}">
                <a14:useLocalDpi xmlns:a14="http://schemas.microsoft.com/office/drawing/2010/main" val="0"/>
              </a:ext>
            </a:extLst>
          </a:blip>
          <a:srcRect l="3533" t="13797" b="8937"/>
          <a:stretch/>
        </p:blipFill>
        <p:spPr bwMode="auto">
          <a:xfrm>
            <a:off x="172812" y="2209800"/>
            <a:ext cx="460737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54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Machining Progress</a:t>
            </a:r>
            <a:endParaRPr lang="en-US" dirty="0"/>
          </a:p>
        </p:txBody>
      </p:sp>
      <p:sp>
        <p:nvSpPr>
          <p:cNvPr id="7" name="TextBox 6"/>
          <p:cNvSpPr txBox="1"/>
          <p:nvPr/>
        </p:nvSpPr>
        <p:spPr>
          <a:xfrm>
            <a:off x="609600" y="5258038"/>
            <a:ext cx="3657600" cy="276999"/>
          </a:xfrm>
          <a:prstGeom prst="rect">
            <a:avLst/>
          </a:prstGeom>
          <a:noFill/>
          <a:ln>
            <a:noFill/>
          </a:ln>
        </p:spPr>
        <p:txBody>
          <a:bodyPr wrap="square" rtlCol="0">
            <a:spAutoFit/>
          </a:bodyPr>
          <a:lstStyle/>
          <a:p>
            <a:r>
              <a:rPr lang="en-US" sz="1200" dirty="0" smtClean="0"/>
              <a:t>Figure 13.1: Motor shims and connectors </a:t>
            </a:r>
          </a:p>
        </p:txBody>
      </p:sp>
      <p:sp>
        <p:nvSpPr>
          <p:cNvPr id="8" name="TextBox 7"/>
          <p:cNvSpPr txBox="1"/>
          <p:nvPr/>
        </p:nvSpPr>
        <p:spPr>
          <a:xfrm>
            <a:off x="5181600" y="5235871"/>
            <a:ext cx="3657600" cy="276999"/>
          </a:xfrm>
          <a:prstGeom prst="rect">
            <a:avLst/>
          </a:prstGeom>
          <a:noFill/>
          <a:ln>
            <a:noFill/>
          </a:ln>
        </p:spPr>
        <p:txBody>
          <a:bodyPr wrap="square" rtlCol="0">
            <a:spAutoFit/>
          </a:bodyPr>
          <a:lstStyle/>
          <a:p>
            <a:pPr algn="ctr"/>
            <a:r>
              <a:rPr lang="en-US" sz="1200" dirty="0" smtClean="0"/>
              <a:t>Figure 13.2: Preassembly without welds</a:t>
            </a:r>
          </a:p>
        </p:txBody>
      </p:sp>
      <p:sp>
        <p:nvSpPr>
          <p:cNvPr id="9" name="TextBox 8"/>
          <p:cNvSpPr txBox="1"/>
          <p:nvPr/>
        </p:nvSpPr>
        <p:spPr>
          <a:xfrm>
            <a:off x="6629400" y="6352401"/>
            <a:ext cx="1219200" cy="276999"/>
          </a:xfrm>
          <a:prstGeom prst="rect">
            <a:avLst/>
          </a:prstGeom>
          <a:noFill/>
          <a:ln>
            <a:noFill/>
          </a:ln>
        </p:spPr>
        <p:txBody>
          <a:bodyPr wrap="square" rtlCol="0">
            <a:spAutoFit/>
          </a:bodyPr>
          <a:lstStyle/>
          <a:p>
            <a:r>
              <a:rPr lang="en-US" sz="1200" dirty="0"/>
              <a:t>Reginald Scott</a:t>
            </a:r>
          </a:p>
        </p:txBody>
      </p:sp>
      <p:pic>
        <p:nvPicPr>
          <p:cNvPr id="4098" name="Picture 2" descr="https://fbcdn-sphotos-h-a.akamaihd.net/hphotos-ak-xpf1/v/t1.0-9/11021182_953717821319539_3199266639922957995_n.jpg?oh=881589000adec4e564b196130a23df7f&amp;oe=55BD30BD&amp;__gda__=1438262743_3c178382a65f626e87c01503e28aca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36761"/>
            <a:ext cx="4191000" cy="31432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fbcdn-sphotos-e-a.akamaihd.net/hphotos-ak-xpf1/v/t1.0-9/10868173_953717691319552_1930425869225475313_n.jpg?oh=34b922088785a51b96ace2433bee74c9&amp;oe=55BE5477&amp;__gda__=1434374685_be7dc35aa96b56aea89ce67b385eb9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34476"/>
            <a:ext cx="4194047" cy="31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7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61160"/>
            <a:ext cx="8229600" cy="4434840"/>
          </a:xfrm>
        </p:spPr>
        <p:txBody>
          <a:bodyPr/>
          <a:lstStyle/>
          <a:p>
            <a:r>
              <a:rPr lang="en-US" dirty="0" smtClean="0"/>
              <a:t>Budget</a:t>
            </a:r>
          </a:p>
          <a:p>
            <a:r>
              <a:rPr lang="en-US" dirty="0" smtClean="0"/>
              <a:t>Motor Control</a:t>
            </a:r>
          </a:p>
          <a:p>
            <a:pPr lvl="1"/>
            <a:r>
              <a:rPr lang="en-US" dirty="0" smtClean="0"/>
              <a:t>Learning how to use a VFD</a:t>
            </a:r>
          </a:p>
          <a:p>
            <a:r>
              <a:rPr lang="en-US" dirty="0" smtClean="0"/>
              <a:t>Assembly Issues</a:t>
            </a:r>
          </a:p>
          <a:p>
            <a:pPr lvl="1"/>
            <a:r>
              <a:rPr lang="en-US" dirty="0" smtClean="0"/>
              <a:t>Difficulties in machining/assembling</a:t>
            </a:r>
          </a:p>
          <a:p>
            <a:r>
              <a:rPr lang="en-US" dirty="0" smtClean="0"/>
              <a:t>Sponsor Communication</a:t>
            </a:r>
          </a:p>
          <a:p>
            <a:pPr lvl="1"/>
            <a:r>
              <a:rPr lang="en-US" dirty="0" smtClean="0"/>
              <a:t>Scheduling conflicts due to more pressing matters</a:t>
            </a:r>
          </a:p>
          <a:p>
            <a:r>
              <a:rPr lang="en-US" dirty="0" smtClean="0"/>
              <a:t>Delivery of critical components (</a:t>
            </a:r>
            <a:r>
              <a:rPr lang="en-US" dirty="0" smtClean="0"/>
              <a:t>i</a:t>
            </a:r>
            <a:r>
              <a:rPr lang="en-US" sz="2200" dirty="0" smtClean="0"/>
              <a:t>.</a:t>
            </a:r>
            <a:r>
              <a:rPr lang="en-US" dirty="0" smtClean="0"/>
              <a:t>e</a:t>
            </a:r>
            <a:r>
              <a:rPr lang="en-US" sz="2200" dirty="0" smtClean="0"/>
              <a:t>.</a:t>
            </a:r>
            <a:r>
              <a:rPr lang="en-US" dirty="0" smtClean="0"/>
              <a:t> </a:t>
            </a:r>
            <a:r>
              <a:rPr lang="en-US" dirty="0" smtClean="0"/>
              <a:t>coupler material)</a:t>
            </a:r>
          </a:p>
          <a:p>
            <a:pPr lvl="1"/>
            <a:endParaRPr lang="en-US" dirty="0" smtClean="0"/>
          </a:p>
          <a:p>
            <a:endParaRPr lang="en-US" dirty="0"/>
          </a:p>
        </p:txBody>
      </p:sp>
      <p:sp>
        <p:nvSpPr>
          <p:cNvPr id="4" name="Title 3"/>
          <p:cNvSpPr>
            <a:spLocks noGrp="1"/>
          </p:cNvSpPr>
          <p:nvPr>
            <p:ph type="title"/>
          </p:nvPr>
        </p:nvSpPr>
        <p:spPr/>
        <p:txBody>
          <a:bodyPr/>
          <a:lstStyle/>
          <a:p>
            <a:r>
              <a:rPr lang="en-US" dirty="0" smtClean="0"/>
              <a:t>Challenges 	</a:t>
            </a:r>
            <a:endParaRPr lang="en-US" dirty="0"/>
          </a:p>
        </p:txBody>
      </p:sp>
      <p:sp>
        <p:nvSpPr>
          <p:cNvPr id="5" name="TextBox 4"/>
          <p:cNvSpPr txBox="1"/>
          <p:nvPr/>
        </p:nvSpPr>
        <p:spPr>
          <a:xfrm>
            <a:off x="6629400" y="6352401"/>
            <a:ext cx="1219200" cy="276999"/>
          </a:xfrm>
          <a:prstGeom prst="rect">
            <a:avLst/>
          </a:prstGeom>
          <a:noFill/>
          <a:ln>
            <a:noFill/>
          </a:ln>
        </p:spPr>
        <p:txBody>
          <a:bodyPr wrap="square" rtlCol="0">
            <a:spAutoFit/>
          </a:bodyPr>
          <a:lstStyle/>
          <a:p>
            <a:r>
              <a:rPr lang="en-US" sz="1200" dirty="0"/>
              <a:t>Reginald Scott</a:t>
            </a:r>
          </a:p>
        </p:txBody>
      </p:sp>
    </p:spTree>
    <p:extLst>
      <p:ext uri="{BB962C8B-B14F-4D97-AF65-F5344CB8AC3E}">
        <p14:creationId xmlns:p14="http://schemas.microsoft.com/office/powerpoint/2010/main" val="302183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90600"/>
          </a:xfrm>
        </p:spPr>
        <p:txBody>
          <a:bodyPr/>
          <a:lstStyle/>
          <a:p>
            <a:r>
              <a:rPr lang="en-US" dirty="0" smtClean="0"/>
              <a:t>Budget</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624042762"/>
              </p:ext>
            </p:extLst>
          </p:nvPr>
        </p:nvGraphicFramePr>
        <p:xfrm>
          <a:off x="-838200" y="1524000"/>
          <a:ext cx="6781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5"/>
          <p:cNvSpPr>
            <a:spLocks noGrp="1"/>
          </p:cNvSpPr>
          <p:nvPr>
            <p:ph idx="1"/>
          </p:nvPr>
        </p:nvSpPr>
        <p:spPr>
          <a:xfrm>
            <a:off x="5334000" y="2667000"/>
            <a:ext cx="3657599" cy="1752600"/>
          </a:xfrm>
        </p:spPr>
        <p:txBody>
          <a:bodyPr>
            <a:normAutofit/>
          </a:bodyPr>
          <a:lstStyle/>
          <a:p>
            <a:r>
              <a:rPr lang="en-US" dirty="0" smtClean="0"/>
              <a:t>Budget: $2,000</a:t>
            </a:r>
          </a:p>
          <a:p>
            <a:r>
              <a:rPr lang="en-US" dirty="0" smtClean="0"/>
              <a:t>Spent: $1,839</a:t>
            </a:r>
          </a:p>
          <a:p>
            <a:r>
              <a:rPr lang="en-US" dirty="0" smtClean="0"/>
              <a:t>Net: + $161</a:t>
            </a:r>
          </a:p>
          <a:p>
            <a:endParaRPr lang="en-US" dirty="0" smtClean="0"/>
          </a:p>
          <a:p>
            <a:endParaRPr lang="en-US" dirty="0"/>
          </a:p>
          <a:p>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a:p>
          <a:p>
            <a:pPr marL="393192" lvl="1" indent="0">
              <a:buNone/>
            </a:pPr>
            <a:endParaRPr lang="en-US" dirty="0"/>
          </a:p>
          <a:p>
            <a:endParaRPr lang="en-US" dirty="0"/>
          </a:p>
        </p:txBody>
      </p:sp>
      <p:sp>
        <p:nvSpPr>
          <p:cNvPr id="6" name="TextBox 5"/>
          <p:cNvSpPr txBox="1"/>
          <p:nvPr/>
        </p:nvSpPr>
        <p:spPr>
          <a:xfrm>
            <a:off x="6629400" y="6352401"/>
            <a:ext cx="1219200" cy="276999"/>
          </a:xfrm>
          <a:prstGeom prst="rect">
            <a:avLst/>
          </a:prstGeom>
          <a:noFill/>
          <a:ln>
            <a:noFill/>
          </a:ln>
        </p:spPr>
        <p:txBody>
          <a:bodyPr wrap="square" rtlCol="0">
            <a:spAutoFit/>
          </a:bodyPr>
          <a:lstStyle/>
          <a:p>
            <a:r>
              <a:rPr lang="en-US" sz="1200" dirty="0"/>
              <a:t>Reginald Scott</a:t>
            </a:r>
          </a:p>
        </p:txBody>
      </p:sp>
    </p:spTree>
    <p:extLst>
      <p:ext uri="{BB962C8B-B14F-4D97-AF65-F5344CB8AC3E}">
        <p14:creationId xmlns:p14="http://schemas.microsoft.com/office/powerpoint/2010/main" val="15510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38204"/>
            <a:ext cx="9144000" cy="31089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457200" y="381000"/>
            <a:ext cx="8229600" cy="1143000"/>
          </a:xfrm>
        </p:spPr>
        <p:txBody>
          <a:bodyPr/>
          <a:lstStyle/>
          <a:p>
            <a:r>
              <a:rPr lang="en-US" dirty="0" smtClean="0"/>
              <a:t>Plan of Action</a:t>
            </a:r>
            <a:endParaRPr lang="en-US" dirty="0"/>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Reginald Scott</a:t>
            </a:r>
          </a:p>
        </p:txBody>
      </p:sp>
      <p:pic>
        <p:nvPicPr>
          <p:cNvPr id="7" name="Picture 6"/>
          <p:cNvPicPr>
            <a:picLocks noChangeAspect="1"/>
          </p:cNvPicPr>
          <p:nvPr/>
        </p:nvPicPr>
        <p:blipFill>
          <a:blip r:embed="rId3"/>
          <a:stretch>
            <a:fillRect/>
          </a:stretch>
        </p:blipFill>
        <p:spPr>
          <a:xfrm>
            <a:off x="219456" y="1871455"/>
            <a:ext cx="8705088" cy="3064546"/>
          </a:xfrm>
          <a:prstGeom prst="rect">
            <a:avLst/>
          </a:prstGeom>
        </p:spPr>
      </p:pic>
    </p:spTree>
    <p:extLst>
      <p:ext uri="{BB962C8B-B14F-4D97-AF65-F5344CB8AC3E}">
        <p14:creationId xmlns:p14="http://schemas.microsoft.com/office/powerpoint/2010/main" val="19787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a:xfrm>
            <a:off x="457201" y="1676400"/>
            <a:ext cx="3657599" cy="4389120"/>
          </a:xfrm>
        </p:spPr>
        <p:txBody>
          <a:bodyPr>
            <a:normAutofit fontScale="92500" lnSpcReduction="10000"/>
          </a:bodyPr>
          <a:lstStyle/>
          <a:p>
            <a:pPr>
              <a:lnSpc>
                <a:spcPct val="150000"/>
              </a:lnSpc>
            </a:pPr>
            <a:r>
              <a:rPr lang="en-US" dirty="0"/>
              <a:t>Goal Statement</a:t>
            </a:r>
          </a:p>
          <a:p>
            <a:pPr marL="393192" lvl="1" indent="0">
              <a:lnSpc>
                <a:spcPct val="150000"/>
              </a:lnSpc>
              <a:buNone/>
            </a:pPr>
            <a:r>
              <a:rPr lang="en-US" sz="2000" b="1" i="1" dirty="0" smtClean="0"/>
              <a:t>Design </a:t>
            </a:r>
            <a:r>
              <a:rPr lang="en-US" sz="2000" b="1" i="1" dirty="0"/>
              <a:t>a more effective way of testing small specimens in </a:t>
            </a:r>
            <a:r>
              <a:rPr lang="en-US" sz="2000" b="1" i="1" dirty="0" smtClean="0"/>
              <a:t>free-end </a:t>
            </a:r>
            <a:r>
              <a:rPr lang="en-US" sz="2000" b="1" i="1" dirty="0"/>
              <a:t>torsion</a:t>
            </a:r>
            <a:r>
              <a:rPr lang="en-US" sz="2000" b="1" i="1" dirty="0" smtClean="0"/>
              <a:t>.</a:t>
            </a:r>
          </a:p>
          <a:p>
            <a:pPr>
              <a:lnSpc>
                <a:spcPct val="150000"/>
              </a:lnSpc>
            </a:pPr>
            <a:r>
              <a:rPr lang="en-US" dirty="0" smtClean="0"/>
              <a:t>Next Phase</a:t>
            </a:r>
          </a:p>
          <a:p>
            <a:pPr lvl="1"/>
            <a:r>
              <a:rPr lang="en-US" dirty="0" smtClean="0"/>
              <a:t>Assemble (welding)</a:t>
            </a:r>
            <a:endParaRPr lang="en-US" dirty="0"/>
          </a:p>
          <a:p>
            <a:pPr lvl="1"/>
            <a:r>
              <a:rPr lang="en-US" dirty="0" smtClean="0"/>
              <a:t>Testing</a:t>
            </a:r>
          </a:p>
          <a:p>
            <a:pPr lvl="1"/>
            <a:r>
              <a:rPr lang="en-US" dirty="0" smtClean="0"/>
              <a:t>Eglin visit for strain gauge placement</a:t>
            </a:r>
          </a:p>
          <a:p>
            <a:endParaRPr lang="en-US" dirty="0"/>
          </a:p>
          <a:p>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a:p>
          <a:p>
            <a:pPr marL="393192" lvl="1" indent="0">
              <a:buNone/>
            </a:pPr>
            <a:endParaRPr lang="en-US" dirty="0"/>
          </a:p>
          <a:p>
            <a:endParaRPr lang="en-US" dirty="0"/>
          </a:p>
        </p:txBody>
      </p:sp>
      <p:sp>
        <p:nvSpPr>
          <p:cNvPr id="2" name="Rectangle 1"/>
          <p:cNvSpPr/>
          <p:nvPr/>
        </p:nvSpPr>
        <p:spPr>
          <a:xfrm>
            <a:off x="4787274" y="4648200"/>
            <a:ext cx="3467846" cy="307777"/>
          </a:xfrm>
          <a:prstGeom prst="rect">
            <a:avLst/>
          </a:prstGeom>
        </p:spPr>
        <p:txBody>
          <a:bodyPr wrap="square">
            <a:spAutoFit/>
          </a:bodyPr>
          <a:lstStyle/>
          <a:p>
            <a:r>
              <a:rPr lang="en-US" sz="1400" dirty="0"/>
              <a:t>Figure </a:t>
            </a:r>
            <a:r>
              <a:rPr lang="en-US" sz="1400" dirty="0" smtClean="0"/>
              <a:t>17.1</a:t>
            </a:r>
            <a:r>
              <a:rPr lang="en-US" sz="1400" dirty="0"/>
              <a:t>: </a:t>
            </a:r>
            <a:r>
              <a:rPr lang="en-US" sz="1400" dirty="0" smtClean="0"/>
              <a:t>Design slated for production</a:t>
            </a:r>
          </a:p>
        </p:txBody>
      </p:sp>
      <p:pic>
        <p:nvPicPr>
          <p:cNvPr id="4098" name="Picture 2" descr="https://fbcdn-sphotos-e-a.akamaihd.net/hphotos-ak-xfa1/v/t1.0-9/10390976_939639206060734_1727189838693068713_n.jpg?oh=9eff8bdedb71f535275dc52af289c44d&amp;oe=5556B8B8&amp;__gda__=1435724174_1bc323bca28955559b3a2ef9dbd475f1"/>
          <p:cNvPicPr>
            <a:picLocks noChangeAspect="1" noChangeArrowheads="1"/>
          </p:cNvPicPr>
          <p:nvPr/>
        </p:nvPicPr>
        <p:blipFill rotWithShape="1">
          <a:blip r:embed="rId3">
            <a:extLst>
              <a:ext uri="{28A0092B-C50C-407E-A947-70E740481C1C}">
                <a14:useLocalDpi xmlns:a14="http://schemas.microsoft.com/office/drawing/2010/main" val="0"/>
              </a:ext>
            </a:extLst>
          </a:blip>
          <a:srcRect l="5420" t="20625" r="3637" b="5715"/>
          <a:stretch/>
        </p:blipFill>
        <p:spPr bwMode="auto">
          <a:xfrm>
            <a:off x="4267200" y="2361595"/>
            <a:ext cx="4507995" cy="2209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Reginald Scott</a:t>
            </a:r>
          </a:p>
        </p:txBody>
      </p:sp>
    </p:spTree>
    <p:extLst>
      <p:ext uri="{BB962C8B-B14F-4D97-AF65-F5344CB8AC3E}">
        <p14:creationId xmlns:p14="http://schemas.microsoft.com/office/powerpoint/2010/main" val="1348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76200"/>
            <a:ext cx="7851648" cy="1828800"/>
          </a:xfrm>
        </p:spPr>
        <p:txBody>
          <a:bodyPr/>
          <a:lstStyle/>
          <a:p>
            <a:pPr algn="ctr"/>
            <a:r>
              <a:rPr lang="en-US" b="0" dirty="0" smtClean="0"/>
              <a:t>Questions?</a:t>
            </a:r>
            <a:endParaRPr lang="en-US" b="0" dirty="0"/>
          </a:p>
        </p:txBody>
      </p:sp>
      <p:pic>
        <p:nvPicPr>
          <p:cNvPr id="6" name="Picture 5" descr="AFRL Shield plus USAF Wings"/>
          <p:cNvPicPr/>
          <p:nvPr/>
        </p:nvPicPr>
        <p:blipFill>
          <a:blip r:embed="rId2">
            <a:extLst>
              <a:ext uri="{28A0092B-C50C-407E-A947-70E740481C1C}">
                <a14:useLocalDpi xmlns:a14="http://schemas.microsoft.com/office/drawing/2010/main" val="0"/>
              </a:ext>
            </a:extLst>
          </a:blip>
          <a:srcRect/>
          <a:stretch>
            <a:fillRect/>
          </a:stretch>
        </p:blipFill>
        <p:spPr bwMode="auto">
          <a:xfrm>
            <a:off x="2684649" y="1981200"/>
            <a:ext cx="3774701"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3931920"/>
          </a:xfrm>
        </p:spPr>
        <p:txBody>
          <a:bodyPr>
            <a:normAutofit/>
          </a:bodyPr>
          <a:lstStyle/>
          <a:p>
            <a:r>
              <a:rPr lang="en-US" dirty="0" smtClean="0"/>
              <a:t>Background with Constraints</a:t>
            </a:r>
          </a:p>
          <a:p>
            <a:r>
              <a:rPr lang="en-US" dirty="0" smtClean="0"/>
              <a:t>DIC </a:t>
            </a:r>
          </a:p>
          <a:p>
            <a:r>
              <a:rPr lang="en-US" dirty="0" smtClean="0"/>
              <a:t>Design Overview</a:t>
            </a:r>
          </a:p>
          <a:p>
            <a:pPr lvl="1"/>
            <a:r>
              <a:rPr lang="en-US" dirty="0" smtClean="0"/>
              <a:t>Current Status of Components</a:t>
            </a:r>
          </a:p>
          <a:p>
            <a:r>
              <a:rPr lang="en-US" dirty="0" smtClean="0"/>
              <a:t>Challenges</a:t>
            </a:r>
          </a:p>
          <a:p>
            <a:r>
              <a:rPr lang="en-US" dirty="0" smtClean="0"/>
              <a:t>Budget</a:t>
            </a:r>
          </a:p>
          <a:p>
            <a:r>
              <a:rPr lang="en-US" dirty="0" smtClean="0"/>
              <a:t>Plan of Action</a:t>
            </a:r>
          </a:p>
          <a:p>
            <a:r>
              <a:rPr lang="en-US" dirty="0" smtClean="0"/>
              <a:t>Conclusion</a:t>
            </a:r>
          </a:p>
        </p:txBody>
      </p:sp>
      <p:sp>
        <p:nvSpPr>
          <p:cNvPr id="3" name="Title 2"/>
          <p:cNvSpPr>
            <a:spLocks noGrp="1"/>
          </p:cNvSpPr>
          <p:nvPr>
            <p:ph type="title"/>
          </p:nvPr>
        </p:nvSpPr>
        <p:spPr/>
        <p:txBody>
          <a:bodyPr/>
          <a:lstStyle/>
          <a:p>
            <a:r>
              <a:rPr lang="en-US" dirty="0" smtClean="0"/>
              <a:t>Overview</a:t>
            </a:r>
            <a:endParaRPr lang="en-US" dirty="0"/>
          </a:p>
        </p:txBody>
      </p:sp>
      <p:sp>
        <p:nvSpPr>
          <p:cNvPr id="4" name="TextBox 3"/>
          <p:cNvSpPr txBox="1"/>
          <p:nvPr/>
        </p:nvSpPr>
        <p:spPr>
          <a:xfrm>
            <a:off x="6629400" y="6352401"/>
            <a:ext cx="1219200" cy="276999"/>
          </a:xfrm>
          <a:prstGeom prst="rect">
            <a:avLst/>
          </a:prstGeom>
          <a:noFill/>
          <a:ln>
            <a:noFill/>
          </a:ln>
        </p:spPr>
        <p:txBody>
          <a:bodyPr wrap="square" rtlCol="0">
            <a:spAutoFit/>
          </a:bodyPr>
          <a:lstStyle/>
          <a:p>
            <a:r>
              <a:rPr lang="en-US" sz="1200" dirty="0" smtClean="0"/>
              <a:t>Mark Swain</a:t>
            </a:r>
          </a:p>
        </p:txBody>
      </p:sp>
    </p:spTree>
    <p:extLst>
      <p:ext uri="{BB962C8B-B14F-4D97-AF65-F5344CB8AC3E}">
        <p14:creationId xmlns:p14="http://schemas.microsoft.com/office/powerpoint/2010/main" val="173760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nSpc>
                <a:spcPct val="210000"/>
              </a:lnSpc>
            </a:pPr>
            <a:r>
              <a:rPr lang="en-US" dirty="0"/>
              <a:t>Carter, B. (2008). Texas Instruments: Op Amp Noise Theory and Applications. Retrieved September 22, 2014</a:t>
            </a:r>
          </a:p>
          <a:p>
            <a:pPr>
              <a:lnSpc>
                <a:spcPct val="210000"/>
              </a:lnSpc>
            </a:pPr>
            <a:r>
              <a:rPr lang="en-US" dirty="0" err="1"/>
              <a:t>Flater</a:t>
            </a:r>
            <a:r>
              <a:rPr lang="en-US" dirty="0"/>
              <a:t>, P. (2014). Tabletop Torsion Test. Eglin, FL: Air Force Research Laboratory.</a:t>
            </a:r>
          </a:p>
          <a:p>
            <a:pPr>
              <a:lnSpc>
                <a:spcPct val="210000"/>
              </a:lnSpc>
            </a:pPr>
            <a:r>
              <a:rPr lang="en-US" dirty="0" err="1"/>
              <a:t>Ilic</a:t>
            </a:r>
            <a:r>
              <a:rPr lang="en-US" dirty="0"/>
              <a:t>, M. (2014, October 11). Clamp for centering. Retrieved from GRABCAD: https://</a:t>
            </a:r>
            <a:r>
              <a:rPr lang="en-US" dirty="0" smtClean="0"/>
              <a:t>grabcad.com/library/stega-za-centriranje-clamp-for-centering-1</a:t>
            </a:r>
            <a:endParaRPr lang="en-US" dirty="0"/>
          </a:p>
          <a:p>
            <a:pPr>
              <a:lnSpc>
                <a:spcPct val="210000"/>
              </a:lnSpc>
            </a:pPr>
            <a:r>
              <a:rPr lang="en-US" dirty="0"/>
              <a:t>Lathe Chuck. (2014, October 7). Retrieved from GRABCAD: https://grabcad.com/library/lathe-chuck-3</a:t>
            </a:r>
          </a:p>
          <a:p>
            <a:pPr>
              <a:lnSpc>
                <a:spcPct val="210000"/>
              </a:lnSpc>
            </a:pPr>
            <a:r>
              <a:rPr lang="en-US" dirty="0"/>
              <a:t>Linear Motion Systems. (2014, September 28). Retrieved from Stock Drive Products: </a:t>
            </a:r>
            <a:r>
              <a:rPr lang="en-US" dirty="0">
                <a:hlinkClick r:id="rId2"/>
              </a:rPr>
              <a:t>https://sdp-si.com/eStore/coverpg/</a:t>
            </a:r>
            <a:r>
              <a:rPr lang="en-US" dirty="0" smtClean="0">
                <a:hlinkClick r:id="rId2"/>
              </a:rPr>
              <a:t>linearmotion.htm</a:t>
            </a:r>
            <a:endParaRPr lang="en-US" dirty="0" smtClean="0"/>
          </a:p>
          <a:p>
            <a:pPr>
              <a:lnSpc>
                <a:spcPct val="210000"/>
              </a:lnSpc>
            </a:pPr>
            <a:r>
              <a:rPr lang="en-US" dirty="0">
                <a:hlinkClick r:id="rId3"/>
              </a:rPr>
              <a:t>http://www.centuryspring.com/info/</a:t>
            </a:r>
            <a:r>
              <a:rPr lang="en-US" dirty="0" smtClean="0">
                <a:hlinkClick r:id="rId3"/>
              </a:rPr>
              <a:t>spring_measurement.php</a:t>
            </a:r>
            <a:r>
              <a:rPr lang="en-US" dirty="0" smtClean="0"/>
              <a:t> - spring picture</a:t>
            </a:r>
            <a:endParaRPr lang="en-US" dirty="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7" name="TextBox 6"/>
          <p:cNvSpPr txBox="1"/>
          <p:nvPr/>
        </p:nvSpPr>
        <p:spPr>
          <a:xfrm>
            <a:off x="6629400" y="6352401"/>
            <a:ext cx="1219200" cy="276999"/>
          </a:xfrm>
          <a:prstGeom prst="rect">
            <a:avLst/>
          </a:prstGeom>
          <a:noFill/>
          <a:ln>
            <a:noFill/>
          </a:ln>
        </p:spPr>
        <p:txBody>
          <a:bodyPr wrap="square" rtlCol="0">
            <a:spAutoFit/>
          </a:bodyPr>
          <a:lstStyle/>
          <a:p>
            <a:r>
              <a:rPr lang="en-US" sz="1200" dirty="0" smtClean="0"/>
              <a:t>Mark Swain</a:t>
            </a:r>
            <a:endParaRPr lang="en-US" sz="1200" dirty="0"/>
          </a:p>
        </p:txBody>
      </p:sp>
    </p:spTree>
    <p:extLst>
      <p:ext uri="{BB962C8B-B14F-4D97-AF65-F5344CB8AC3E}">
        <p14:creationId xmlns:p14="http://schemas.microsoft.com/office/powerpoint/2010/main" val="273784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Specimen Dimensions</a:t>
            </a:r>
            <a:endParaRPr lang="en-US" dirty="0"/>
          </a:p>
        </p:txBody>
      </p:sp>
      <p:grpSp>
        <p:nvGrpSpPr>
          <p:cNvPr id="12" name="Group 11"/>
          <p:cNvGrpSpPr/>
          <p:nvPr/>
        </p:nvGrpSpPr>
        <p:grpSpPr>
          <a:xfrm>
            <a:off x="1371600" y="1570715"/>
            <a:ext cx="6516414" cy="4296685"/>
            <a:chOff x="1996965" y="1524000"/>
            <a:chExt cx="6516414" cy="4296685"/>
          </a:xfrm>
        </p:grpSpPr>
        <p:pic>
          <p:nvPicPr>
            <p:cNvPr id="9" name="Picture 8"/>
            <p:cNvPicPr>
              <a:picLocks noChangeAspect="1"/>
            </p:cNvPicPr>
            <p:nvPr/>
          </p:nvPicPr>
          <p:blipFill rotWithShape="1">
            <a:blip r:embed="rId2"/>
            <a:srcRect t="39601"/>
            <a:stretch/>
          </p:blipFill>
          <p:spPr>
            <a:xfrm>
              <a:off x="1996965" y="1600199"/>
              <a:ext cx="6516414" cy="4220486"/>
            </a:xfrm>
            <a:prstGeom prst="rect">
              <a:avLst/>
            </a:prstGeom>
          </p:spPr>
        </p:pic>
        <p:sp>
          <p:nvSpPr>
            <p:cNvPr id="10" name="Rectangle 9"/>
            <p:cNvSpPr/>
            <p:nvPr/>
          </p:nvSpPr>
          <p:spPr>
            <a:xfrm>
              <a:off x="6096000" y="1524000"/>
              <a:ext cx="1498894" cy="461198"/>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6" name="TextBox 5"/>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103374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38375" y="1600200"/>
            <a:ext cx="4667250" cy="4295775"/>
          </a:xfrm>
          <a:prstGeom prst="rect">
            <a:avLst/>
          </a:prstGeom>
        </p:spPr>
      </p:pic>
      <p:sp>
        <p:nvSpPr>
          <p:cNvPr id="3" name="Title 2"/>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84434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019" r="14408" b="55166"/>
          <a:stretch/>
        </p:blipFill>
        <p:spPr>
          <a:xfrm>
            <a:off x="27992" y="2057400"/>
            <a:ext cx="4572000" cy="3276600"/>
          </a:xfrm>
          <a:prstGeom prst="rect">
            <a:avLst/>
          </a:prstGeom>
        </p:spPr>
      </p:pic>
      <p:pic>
        <p:nvPicPr>
          <p:cNvPr id="5" name="Content Placeholder 4"/>
          <p:cNvPicPr>
            <a:picLocks noGrp="1" noChangeAspect="1"/>
          </p:cNvPicPr>
          <p:nvPr>
            <p:ph idx="1"/>
          </p:nvPr>
        </p:nvPicPr>
        <p:blipFill rotWithShape="1">
          <a:blip r:embed="rId2"/>
          <a:srcRect t="46064"/>
          <a:stretch/>
        </p:blipFill>
        <p:spPr>
          <a:xfrm>
            <a:off x="4755287" y="1905000"/>
            <a:ext cx="4388713" cy="3581400"/>
          </a:xfrm>
          <a:prstGeom prst="rect">
            <a:avLst/>
          </a:prstGeom>
        </p:spPr>
      </p:pic>
    </p:spTree>
    <p:extLst>
      <p:ext uri="{BB962C8B-B14F-4D97-AF65-F5344CB8AC3E}">
        <p14:creationId xmlns:p14="http://schemas.microsoft.com/office/powerpoint/2010/main" val="331690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normAutofit fontScale="77500" lnSpcReduction="20000"/>
          </a:bodyPr>
          <a:lstStyle/>
          <a:p>
            <a:pPr lvl="0">
              <a:lnSpc>
                <a:spcPct val="130000"/>
              </a:lnSpc>
            </a:pPr>
            <a:r>
              <a:rPr lang="en-US" dirty="0" smtClean="0"/>
              <a:t>Maximum torque output: 100Nm</a:t>
            </a:r>
          </a:p>
          <a:p>
            <a:pPr lvl="0">
              <a:lnSpc>
                <a:spcPct val="130000"/>
              </a:lnSpc>
            </a:pPr>
            <a:r>
              <a:rPr lang="en-US" dirty="0" smtClean="0"/>
              <a:t>Machine </a:t>
            </a:r>
            <a:r>
              <a:rPr lang="en-US" dirty="0"/>
              <a:t>must fit in an area (footprint) of </a:t>
            </a:r>
            <a:r>
              <a:rPr lang="en-US" dirty="0" smtClean="0"/>
              <a:t>1m</a:t>
            </a:r>
            <a:r>
              <a:rPr lang="en-US" baseline="30000" dirty="0"/>
              <a:t>2</a:t>
            </a:r>
            <a:endParaRPr lang="en-US" dirty="0"/>
          </a:p>
          <a:p>
            <a:pPr lvl="0">
              <a:lnSpc>
                <a:spcPct val="130000"/>
              </a:lnSpc>
            </a:pPr>
            <a:r>
              <a:rPr lang="en-US" dirty="0" smtClean="0"/>
              <a:t>Monotonic(one direction) </a:t>
            </a:r>
            <a:br>
              <a:rPr lang="en-US" dirty="0" smtClean="0"/>
            </a:br>
            <a:r>
              <a:rPr lang="en-US" dirty="0"/>
              <a:t>f</a:t>
            </a:r>
            <a:r>
              <a:rPr lang="en-US" dirty="0" smtClean="0"/>
              <a:t>ree-end </a:t>
            </a:r>
            <a:r>
              <a:rPr lang="en-US" dirty="0"/>
              <a:t>t</a:t>
            </a:r>
            <a:r>
              <a:rPr lang="en-US" dirty="0" smtClean="0"/>
              <a:t>orsion </a:t>
            </a:r>
            <a:r>
              <a:rPr lang="en-US" dirty="0"/>
              <a:t>l</a:t>
            </a:r>
            <a:r>
              <a:rPr lang="en-US" dirty="0" smtClean="0"/>
              <a:t>oading </a:t>
            </a:r>
            <a:endParaRPr lang="en-US" dirty="0"/>
          </a:p>
          <a:p>
            <a:pPr lvl="0">
              <a:lnSpc>
                <a:spcPct val="130000"/>
              </a:lnSpc>
            </a:pPr>
            <a:r>
              <a:rPr lang="en-US" dirty="0" smtClean="0"/>
              <a:t>Axial 1 </a:t>
            </a:r>
            <a:r>
              <a:rPr lang="en-US" dirty="0" err="1" smtClean="0"/>
              <a:t>DoF</a:t>
            </a:r>
            <a:endParaRPr lang="en-US" dirty="0" smtClean="0"/>
          </a:p>
          <a:p>
            <a:pPr lvl="0">
              <a:lnSpc>
                <a:spcPct val="130000"/>
              </a:lnSpc>
            </a:pPr>
            <a:r>
              <a:rPr lang="en-US" dirty="0" smtClean="0"/>
              <a:t>Compatible with DIC</a:t>
            </a:r>
            <a:endParaRPr lang="en-US" dirty="0"/>
          </a:p>
          <a:p>
            <a:pPr lvl="0"/>
            <a:r>
              <a:rPr lang="en-US" dirty="0"/>
              <a:t>Budget - $2,000 </a:t>
            </a:r>
          </a:p>
          <a:p>
            <a:pPr marL="0" indent="0">
              <a:buNone/>
            </a:pPr>
            <a:endParaRPr lang="en-US" dirty="0"/>
          </a:p>
        </p:txBody>
      </p:sp>
      <p:sp>
        <p:nvSpPr>
          <p:cNvPr id="2" name="Content Placeholder 1"/>
          <p:cNvSpPr>
            <a:spLocks noGrp="1"/>
          </p:cNvSpPr>
          <p:nvPr>
            <p:ph sz="half" idx="1"/>
          </p:nvPr>
        </p:nvSpPr>
        <p:spPr>
          <a:xfrm>
            <a:off x="457200" y="1661160"/>
            <a:ext cx="4038600" cy="2453640"/>
          </a:xfrm>
        </p:spPr>
        <p:txBody>
          <a:bodyPr>
            <a:normAutofit fontScale="77500" lnSpcReduction="20000"/>
          </a:bodyPr>
          <a:lstStyle/>
          <a:p>
            <a:pPr>
              <a:lnSpc>
                <a:spcPct val="120000"/>
              </a:lnSpc>
            </a:pPr>
            <a:r>
              <a:rPr lang="en-US" sz="2800" dirty="0"/>
              <a:t>Existing test hardware at </a:t>
            </a:r>
            <a:r>
              <a:rPr lang="en-US" sz="2800" dirty="0" smtClean="0"/>
              <a:t>Eglin AFB </a:t>
            </a:r>
            <a:r>
              <a:rPr lang="en-US" sz="2800" dirty="0"/>
              <a:t>is not well-suited for characterizing relatively-small test samples that have been fabricated from plate or bar </a:t>
            </a:r>
            <a:r>
              <a:rPr lang="en-US" sz="2800" dirty="0" smtClean="0"/>
              <a:t>stock</a:t>
            </a:r>
          </a:p>
        </p:txBody>
      </p:sp>
      <p:sp>
        <p:nvSpPr>
          <p:cNvPr id="3" name="Title 2"/>
          <p:cNvSpPr>
            <a:spLocks noGrp="1"/>
          </p:cNvSpPr>
          <p:nvPr>
            <p:ph type="title"/>
          </p:nvPr>
        </p:nvSpPr>
        <p:spPr/>
        <p:txBody>
          <a:bodyPr>
            <a:normAutofit fontScale="90000"/>
          </a:bodyPr>
          <a:lstStyle/>
          <a:p>
            <a:r>
              <a:rPr lang="en-US" dirty="0" smtClean="0"/>
              <a:t>Background with Constraints</a:t>
            </a:r>
            <a:endParaRPr lang="en-US" dirty="0"/>
          </a:p>
        </p:txBody>
      </p:sp>
      <p:sp>
        <p:nvSpPr>
          <p:cNvPr id="10" name="TextBox 9"/>
          <p:cNvSpPr txBox="1"/>
          <p:nvPr/>
        </p:nvSpPr>
        <p:spPr>
          <a:xfrm>
            <a:off x="6629400" y="6352401"/>
            <a:ext cx="1219200" cy="276999"/>
          </a:xfrm>
          <a:prstGeom prst="rect">
            <a:avLst/>
          </a:prstGeom>
          <a:noFill/>
          <a:ln>
            <a:noFill/>
          </a:ln>
        </p:spPr>
        <p:txBody>
          <a:bodyPr wrap="square" rtlCol="0">
            <a:spAutoFit/>
          </a:bodyPr>
          <a:lstStyle/>
          <a:p>
            <a:r>
              <a:rPr lang="en-US" sz="1200" dirty="0"/>
              <a:t>Mark Swain</a:t>
            </a:r>
          </a:p>
        </p:txBody>
      </p:sp>
      <p:sp>
        <p:nvSpPr>
          <p:cNvPr id="7" name="Rectangle 6"/>
          <p:cNvSpPr/>
          <p:nvPr/>
        </p:nvSpPr>
        <p:spPr>
          <a:xfrm>
            <a:off x="457200" y="1676400"/>
            <a:ext cx="4038600" cy="4267200"/>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4648200" y="1676400"/>
            <a:ext cx="4038600" cy="4267200"/>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762000" y="3733800"/>
            <a:ext cx="3429000" cy="1785763"/>
          </a:xfrm>
          <a:prstGeom prst="rect">
            <a:avLst/>
          </a:prstGeom>
        </p:spPr>
      </p:pic>
      <p:sp>
        <p:nvSpPr>
          <p:cNvPr id="13" name="TextBox 12"/>
          <p:cNvSpPr txBox="1"/>
          <p:nvPr/>
        </p:nvSpPr>
        <p:spPr>
          <a:xfrm>
            <a:off x="762000" y="5562600"/>
            <a:ext cx="3429000" cy="307777"/>
          </a:xfrm>
          <a:prstGeom prst="rect">
            <a:avLst/>
          </a:prstGeom>
          <a:noFill/>
          <a:ln>
            <a:noFill/>
          </a:ln>
        </p:spPr>
        <p:txBody>
          <a:bodyPr wrap="square" rtlCol="0">
            <a:spAutoFit/>
          </a:bodyPr>
          <a:lstStyle/>
          <a:p>
            <a:r>
              <a:rPr lang="en-US" sz="1400" dirty="0" smtClean="0"/>
              <a:t>Figure 2.1: Existing Torsion Machine</a:t>
            </a:r>
          </a:p>
        </p:txBody>
      </p:sp>
    </p:spTree>
    <p:extLst>
      <p:ext uri="{BB962C8B-B14F-4D97-AF65-F5344CB8AC3E}">
        <p14:creationId xmlns:p14="http://schemas.microsoft.com/office/powerpoint/2010/main" val="41133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sz="4800" dirty="0" smtClean="0"/>
              <a:t>DIC (Digital Image Correlation)</a:t>
            </a:r>
            <a:endParaRPr lang="en-US" sz="4800" dirty="0"/>
          </a:p>
        </p:txBody>
      </p:sp>
      <p:sp>
        <p:nvSpPr>
          <p:cNvPr id="6" name="Rectangle 5"/>
          <p:cNvSpPr/>
          <p:nvPr/>
        </p:nvSpPr>
        <p:spPr>
          <a:xfrm>
            <a:off x="4650898" y="6109156"/>
            <a:ext cx="4493102" cy="215444"/>
          </a:xfrm>
          <a:prstGeom prst="rect">
            <a:avLst/>
          </a:prstGeom>
        </p:spPr>
        <p:txBody>
          <a:bodyPr wrap="square">
            <a:spAutoFit/>
          </a:bodyPr>
          <a:lstStyle/>
          <a:p>
            <a:r>
              <a:rPr lang="en-US" sz="800" dirty="0"/>
              <a:t>“DISTRIBUTION A: </a:t>
            </a:r>
            <a:r>
              <a:rPr lang="en-US" sz="800" dirty="0" smtClean="0"/>
              <a:t>Approved </a:t>
            </a:r>
            <a:r>
              <a:rPr lang="en-US" sz="800" dirty="0"/>
              <a:t>for public release, distribution unlimited</a:t>
            </a:r>
            <a:r>
              <a:rPr lang="en-US" sz="800" dirty="0" smtClean="0"/>
              <a:t>. </a:t>
            </a:r>
            <a:r>
              <a:rPr lang="en-US" sz="800" dirty="0"/>
              <a:t>(96ABW-2014-1649)”</a:t>
            </a:r>
          </a:p>
        </p:txBody>
      </p:sp>
      <p:sp>
        <p:nvSpPr>
          <p:cNvPr id="7" name="Rectangle 6"/>
          <p:cNvSpPr/>
          <p:nvPr/>
        </p:nvSpPr>
        <p:spPr>
          <a:xfrm>
            <a:off x="4729227" y="5237484"/>
            <a:ext cx="4336444" cy="338554"/>
          </a:xfrm>
          <a:prstGeom prst="rect">
            <a:avLst/>
          </a:prstGeom>
        </p:spPr>
        <p:txBody>
          <a:bodyPr wrap="none">
            <a:spAutoFit/>
          </a:bodyPr>
          <a:lstStyle/>
          <a:p>
            <a:r>
              <a:rPr lang="en-US" sz="1600" dirty="0" smtClean="0"/>
              <a:t>Figure 3.2 Example </a:t>
            </a:r>
            <a:r>
              <a:rPr lang="en-US" sz="1600" dirty="0"/>
              <a:t>DIC use in torsion sample</a:t>
            </a:r>
          </a:p>
        </p:txBody>
      </p:sp>
      <p:pic>
        <p:nvPicPr>
          <p:cNvPr id="9" name="Content Placeholder 3"/>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410200" y="1688967"/>
            <a:ext cx="2552700" cy="3552825"/>
          </a:xfrm>
          <a:prstGeom prst="rect">
            <a:avLst/>
          </a:prstGeom>
          <a:ln w="12700">
            <a:noFill/>
          </a:ln>
        </p:spPr>
      </p:pic>
      <p:pic>
        <p:nvPicPr>
          <p:cNvPr id="1026" name="Picture 2" descr="https://fbcdn-sphotos-c-a.akamaihd.net/hphotos-ak-xfp1/v/t1.0-9/10410453_10205916701863820_6704677258124687693_n.jpg?oh=bc8645578263e64af9e8008f00fe621e&amp;oe=5592F5A9&amp;__gda__=1431496908_b99d8ef90424e8d44aabfe9990b136cf"/>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22128"/>
          <a:stretch/>
        </p:blipFill>
        <p:spPr bwMode="auto">
          <a:xfrm>
            <a:off x="762000" y="1781043"/>
            <a:ext cx="3244453" cy="33686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90204" y="5237484"/>
            <a:ext cx="3388043" cy="338554"/>
          </a:xfrm>
          <a:prstGeom prst="rect">
            <a:avLst/>
          </a:prstGeom>
        </p:spPr>
        <p:txBody>
          <a:bodyPr wrap="none">
            <a:spAutoFit/>
          </a:bodyPr>
          <a:lstStyle/>
          <a:p>
            <a:r>
              <a:rPr lang="en-US" sz="1600" dirty="0" smtClean="0"/>
              <a:t>Figure 3.1 DIC setup at Eglin AFRL</a:t>
            </a:r>
            <a:endParaRPr lang="en-US" sz="1600" dirty="0"/>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Mark Swain</a:t>
            </a:r>
          </a:p>
        </p:txBody>
      </p:sp>
    </p:spTree>
    <p:extLst>
      <p:ext uri="{BB962C8B-B14F-4D97-AF65-F5344CB8AC3E}">
        <p14:creationId xmlns:p14="http://schemas.microsoft.com/office/powerpoint/2010/main" val="412563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4953000"/>
            <a:ext cx="3276600" cy="461665"/>
          </a:xfrm>
          <a:prstGeom prst="rect">
            <a:avLst/>
          </a:prstGeom>
          <a:noFill/>
          <a:ln>
            <a:noFill/>
          </a:ln>
        </p:spPr>
        <p:txBody>
          <a:bodyPr wrap="square" rtlCol="0">
            <a:spAutoFit/>
          </a:bodyPr>
          <a:lstStyle/>
          <a:p>
            <a:r>
              <a:rPr lang="en-US" sz="1200" dirty="0" smtClean="0"/>
              <a:t>Figure 5.1: CAD representation of design </a:t>
            </a:r>
            <a:endParaRPr lang="en-US" sz="1200" dirty="0"/>
          </a:p>
          <a:p>
            <a:r>
              <a:rPr lang="en-US" sz="1200" dirty="0" smtClean="0"/>
              <a:t> </a:t>
            </a:r>
          </a:p>
        </p:txBody>
      </p:sp>
      <p:sp>
        <p:nvSpPr>
          <p:cNvPr id="8" name="Title 2"/>
          <p:cNvSpPr txBox="1">
            <a:spLocks/>
          </p:cNvSpPr>
          <p:nvPr/>
        </p:nvSpPr>
        <p:spPr>
          <a:xfrm>
            <a:off x="457200" y="685800"/>
            <a:ext cx="8229600" cy="990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Design Overview    </a:t>
            </a:r>
            <a:endParaRPr lang="en-US" sz="3600" b="1" i="1" u="sng"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6629400" y="6352401"/>
            <a:ext cx="1219200" cy="276999"/>
          </a:xfrm>
          <a:prstGeom prst="rect">
            <a:avLst/>
          </a:prstGeom>
          <a:noFill/>
          <a:ln>
            <a:noFill/>
          </a:ln>
        </p:spPr>
        <p:txBody>
          <a:bodyPr wrap="square" rtlCol="0">
            <a:spAutoFit/>
          </a:bodyPr>
          <a:lstStyle/>
          <a:p>
            <a:r>
              <a:rPr lang="en-US" sz="1200" dirty="0"/>
              <a:t>Mark Swain</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793" t="11993" r="7326" b="9195"/>
          <a:stretch/>
        </p:blipFill>
        <p:spPr>
          <a:xfrm>
            <a:off x="733531" y="1823950"/>
            <a:ext cx="7676937" cy="4106268"/>
          </a:xfrm>
          <a:prstGeom prst="rect">
            <a:avLst/>
          </a:prstGeom>
        </p:spPr>
      </p:pic>
      <p:pic>
        <p:nvPicPr>
          <p:cNvPr id="2" name="Picture 1"/>
          <p:cNvPicPr>
            <a:picLocks noChangeAspect="1"/>
          </p:cNvPicPr>
          <p:nvPr/>
        </p:nvPicPr>
        <p:blipFill>
          <a:blip r:embed="rId3"/>
          <a:stretch>
            <a:fillRect/>
          </a:stretch>
        </p:blipFill>
        <p:spPr>
          <a:xfrm>
            <a:off x="4724400" y="1721644"/>
            <a:ext cx="695325" cy="419100"/>
          </a:xfrm>
          <a:prstGeom prst="rect">
            <a:avLst/>
          </a:prstGeom>
        </p:spPr>
      </p:pic>
      <p:cxnSp>
        <p:nvCxnSpPr>
          <p:cNvPr id="7" name="Straight Arrow Connector 6"/>
          <p:cNvCxnSpPr/>
          <p:nvPr/>
        </p:nvCxnSpPr>
        <p:spPr>
          <a:xfrm>
            <a:off x="5072062" y="2185988"/>
            <a:ext cx="0" cy="1395412"/>
          </a:xfrm>
          <a:prstGeom prst="straightConnector1">
            <a:avLst/>
          </a:prstGeom>
          <a:ln w="34925">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12" name="Rectangle 11"/>
          <p:cNvSpPr/>
          <p:nvPr/>
        </p:nvSpPr>
        <p:spPr>
          <a:xfrm>
            <a:off x="3048000" y="2140744"/>
            <a:ext cx="685800" cy="373856"/>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2933700" y="2237601"/>
            <a:ext cx="914400" cy="276999"/>
          </a:xfrm>
          <a:prstGeom prst="rect">
            <a:avLst/>
          </a:prstGeom>
          <a:noFill/>
          <a:ln>
            <a:solidFill>
              <a:schemeClr val="bg1"/>
            </a:solidFill>
          </a:ln>
        </p:spPr>
        <p:txBody>
          <a:bodyPr wrap="square" rtlCol="0">
            <a:spAutoFit/>
          </a:bodyPr>
          <a:lstStyle/>
          <a:p>
            <a:r>
              <a:rPr lang="en-US" sz="1200" b="1" dirty="0" smtClean="0">
                <a:latin typeface="Calibri" panose="020F0502020204030204" pitchFamily="34" charset="0"/>
              </a:rPr>
              <a:t>Steel Shaft</a:t>
            </a:r>
          </a:p>
        </p:txBody>
      </p:sp>
      <p:sp>
        <p:nvSpPr>
          <p:cNvPr id="14" name="Rectangle 13"/>
          <p:cNvSpPr/>
          <p:nvPr/>
        </p:nvSpPr>
        <p:spPr>
          <a:xfrm>
            <a:off x="1828800" y="1981200"/>
            <a:ext cx="990600" cy="6096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p:cNvSpPr/>
          <p:nvPr/>
        </p:nvSpPr>
        <p:spPr>
          <a:xfrm>
            <a:off x="1912981" y="2578894"/>
            <a:ext cx="990600" cy="6096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Rectangle 15"/>
          <p:cNvSpPr/>
          <p:nvPr/>
        </p:nvSpPr>
        <p:spPr>
          <a:xfrm>
            <a:off x="2001842" y="3080693"/>
            <a:ext cx="990600" cy="6096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Rectangle 16"/>
          <p:cNvSpPr/>
          <p:nvPr/>
        </p:nvSpPr>
        <p:spPr>
          <a:xfrm>
            <a:off x="1912981" y="3347114"/>
            <a:ext cx="990600" cy="6096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4" name="Straight Arrow Connector 3"/>
          <p:cNvCxnSpPr/>
          <p:nvPr/>
        </p:nvCxnSpPr>
        <p:spPr>
          <a:xfrm>
            <a:off x="838200" y="5930218"/>
            <a:ext cx="7315200" cy="0"/>
          </a:xfrm>
          <a:prstGeom prst="straightConnector1">
            <a:avLst/>
          </a:prstGeom>
          <a:ln w="28575">
            <a:headEnd type="triangle"/>
            <a:tailEnd type="triangle"/>
          </a:ln>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4267200" y="5930218"/>
            <a:ext cx="609600" cy="369332"/>
          </a:xfrm>
          <a:prstGeom prst="rect">
            <a:avLst/>
          </a:prstGeom>
          <a:noFill/>
          <a:ln>
            <a:noFill/>
          </a:ln>
        </p:spPr>
        <p:txBody>
          <a:bodyPr wrap="square" rtlCol="0">
            <a:spAutoFit/>
          </a:bodyPr>
          <a:lstStyle/>
          <a:p>
            <a:r>
              <a:rPr lang="en-US" dirty="0" smtClean="0"/>
              <a:t>32”</a:t>
            </a:r>
          </a:p>
        </p:txBody>
      </p:sp>
      <p:cxnSp>
        <p:nvCxnSpPr>
          <p:cNvPr id="18" name="Straight Connector 17"/>
          <p:cNvCxnSpPr/>
          <p:nvPr/>
        </p:nvCxnSpPr>
        <p:spPr>
          <a:xfrm>
            <a:off x="838200" y="4724400"/>
            <a:ext cx="0" cy="1205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158681" y="4724400"/>
            <a:ext cx="0" cy="1205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077200" y="1765982"/>
            <a:ext cx="0" cy="142251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57800" y="1752600"/>
            <a:ext cx="0" cy="120581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257800" y="1752600"/>
            <a:ext cx="2819400" cy="0"/>
          </a:xfrm>
          <a:prstGeom prst="straightConnector1">
            <a:avLst/>
          </a:prstGeom>
          <a:ln w="28575">
            <a:headEnd type="triangle"/>
            <a:tailEnd type="triangle"/>
          </a:ln>
        </p:spPr>
        <p:style>
          <a:lnRef idx="3">
            <a:schemeClr val="accent5"/>
          </a:lnRef>
          <a:fillRef idx="0">
            <a:schemeClr val="accent5"/>
          </a:fillRef>
          <a:effectRef idx="2">
            <a:schemeClr val="accent5"/>
          </a:effectRef>
          <a:fontRef idx="minor">
            <a:schemeClr val="tx1"/>
          </a:fontRef>
        </p:style>
      </p:cxnSp>
      <p:sp>
        <p:nvSpPr>
          <p:cNvPr id="28" name="TextBox 27"/>
          <p:cNvSpPr txBox="1"/>
          <p:nvPr/>
        </p:nvSpPr>
        <p:spPr>
          <a:xfrm>
            <a:off x="6477000" y="1447800"/>
            <a:ext cx="609600" cy="369332"/>
          </a:xfrm>
          <a:prstGeom prst="rect">
            <a:avLst/>
          </a:prstGeom>
          <a:noFill/>
          <a:ln>
            <a:noFill/>
          </a:ln>
        </p:spPr>
        <p:txBody>
          <a:bodyPr wrap="square" rtlCol="0">
            <a:spAutoFit/>
          </a:bodyPr>
          <a:lstStyle/>
          <a:p>
            <a:r>
              <a:rPr lang="en-US" dirty="0" smtClean="0"/>
              <a:t>13”</a:t>
            </a:r>
          </a:p>
        </p:txBody>
      </p:sp>
    </p:spTree>
    <p:extLst>
      <p:ext uri="{BB962C8B-B14F-4D97-AF65-F5344CB8AC3E}">
        <p14:creationId xmlns:p14="http://schemas.microsoft.com/office/powerpoint/2010/main" val="185543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2"/>
          </p:nvPr>
        </p:nvSpPr>
        <p:spPr>
          <a:xfrm>
            <a:off x="4610100" y="1524000"/>
            <a:ext cx="4038600" cy="3352800"/>
          </a:xfrm>
        </p:spPr>
        <p:txBody>
          <a:bodyPr>
            <a:normAutofit/>
          </a:bodyPr>
          <a:lstStyle/>
          <a:p>
            <a:pPr marL="0" indent="0">
              <a:buNone/>
            </a:pPr>
            <a:endParaRPr lang="en-US" dirty="0" smtClean="0"/>
          </a:p>
          <a:p>
            <a:r>
              <a:rPr lang="en-US" dirty="0"/>
              <a:t>Vendor: Grainger</a:t>
            </a:r>
          </a:p>
          <a:p>
            <a:r>
              <a:rPr lang="en-US" dirty="0" smtClean="0"/>
              <a:t>Rpm: 18</a:t>
            </a:r>
          </a:p>
          <a:p>
            <a:r>
              <a:rPr lang="en-US" dirty="0" smtClean="0"/>
              <a:t>Gear ratio: 95:1</a:t>
            </a:r>
          </a:p>
          <a:p>
            <a:r>
              <a:rPr lang="en-US" dirty="0" smtClean="0"/>
              <a:t>Max torque</a:t>
            </a:r>
            <a:r>
              <a:rPr lang="en-US" dirty="0"/>
              <a:t>: 116 </a:t>
            </a:r>
            <a:r>
              <a:rPr lang="en-US" dirty="0" smtClean="0"/>
              <a:t>Nm</a:t>
            </a:r>
          </a:p>
          <a:p>
            <a:r>
              <a:rPr lang="en-US" dirty="0" smtClean="0"/>
              <a:t>Weight: 26 </a:t>
            </a:r>
            <a:r>
              <a:rPr lang="en-US" dirty="0" err="1" smtClean="0"/>
              <a:t>lbs</a:t>
            </a:r>
            <a:endParaRPr lang="en-US" dirty="0"/>
          </a:p>
          <a:p>
            <a:endParaRPr lang="en-US" dirty="0" smtClean="0"/>
          </a:p>
        </p:txBody>
      </p:sp>
      <p:sp>
        <p:nvSpPr>
          <p:cNvPr id="3" name="Title 2"/>
          <p:cNvSpPr>
            <a:spLocks noGrp="1"/>
          </p:cNvSpPr>
          <p:nvPr>
            <p:ph type="title"/>
          </p:nvPr>
        </p:nvSpPr>
        <p:spPr/>
        <p:txBody>
          <a:bodyPr>
            <a:noAutofit/>
          </a:bodyPr>
          <a:lstStyle/>
          <a:p>
            <a:r>
              <a:rPr lang="en-US" sz="4000" dirty="0" smtClean="0"/>
              <a:t>Load Generation: AC </a:t>
            </a:r>
            <a:r>
              <a:rPr lang="en-US" sz="4000" dirty="0" err="1" smtClean="0"/>
              <a:t>Gearmotor</a:t>
            </a:r>
            <a:endParaRPr lang="en-US" sz="4000" dirty="0"/>
          </a:p>
        </p:txBody>
      </p:sp>
      <p:sp>
        <p:nvSpPr>
          <p:cNvPr id="6" name="TextBox 5"/>
          <p:cNvSpPr txBox="1"/>
          <p:nvPr/>
        </p:nvSpPr>
        <p:spPr>
          <a:xfrm>
            <a:off x="1435524" y="5026967"/>
            <a:ext cx="1981200" cy="461665"/>
          </a:xfrm>
          <a:prstGeom prst="rect">
            <a:avLst/>
          </a:prstGeom>
          <a:noFill/>
          <a:ln>
            <a:noFill/>
          </a:ln>
        </p:spPr>
        <p:txBody>
          <a:bodyPr wrap="square" rtlCol="0">
            <a:spAutoFit/>
          </a:bodyPr>
          <a:lstStyle/>
          <a:p>
            <a:r>
              <a:rPr lang="en-US" sz="1200" dirty="0" smtClean="0"/>
              <a:t>Figure </a:t>
            </a:r>
            <a:r>
              <a:rPr lang="en-US" sz="1200" dirty="0"/>
              <a:t>5</a:t>
            </a:r>
            <a:r>
              <a:rPr lang="en-US" sz="1200" dirty="0" smtClean="0"/>
              <a:t>.1: </a:t>
            </a:r>
            <a:r>
              <a:rPr lang="en-US" sz="1200" dirty="0"/>
              <a:t>AC </a:t>
            </a:r>
            <a:r>
              <a:rPr lang="en-US" sz="1200" dirty="0" err="1" smtClean="0"/>
              <a:t>Gearmotor</a:t>
            </a:r>
            <a:endParaRPr lang="en-US" sz="1200" dirty="0"/>
          </a:p>
          <a:p>
            <a:r>
              <a:rPr lang="en-US" sz="1200" dirty="0" smtClean="0"/>
              <a:t> </a:t>
            </a:r>
          </a:p>
        </p:txBody>
      </p:sp>
      <p:sp>
        <p:nvSpPr>
          <p:cNvPr id="10" name="TextBox 9"/>
          <p:cNvSpPr txBox="1"/>
          <p:nvPr/>
        </p:nvSpPr>
        <p:spPr>
          <a:xfrm>
            <a:off x="6629400" y="6352401"/>
            <a:ext cx="1219200" cy="276999"/>
          </a:xfrm>
          <a:prstGeom prst="rect">
            <a:avLst/>
          </a:prstGeom>
          <a:noFill/>
          <a:ln>
            <a:noFill/>
          </a:ln>
        </p:spPr>
        <p:txBody>
          <a:bodyPr wrap="square" rtlCol="0">
            <a:spAutoFit/>
          </a:bodyPr>
          <a:lstStyle/>
          <a:p>
            <a:r>
              <a:rPr lang="en-US" sz="1200" dirty="0"/>
              <a:t>Mark Swain</a:t>
            </a:r>
          </a:p>
        </p:txBody>
      </p:sp>
      <p:pic>
        <p:nvPicPr>
          <p:cNvPr id="4" name="Picture 2" descr="https://scontent.xx.fbcdn.net/hphotos-xpa1/v/t1.0-9/10991295_10206172936549527_7935968014290818544_n.jpg?oh=88cce936ad5a166b5f002f6aceb4767f&amp;oe=5579E279"/>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4138" b="25862"/>
          <a:stretch/>
        </p:blipFill>
        <p:spPr bwMode="auto">
          <a:xfrm>
            <a:off x="533400" y="2133600"/>
            <a:ext cx="378544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8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48200" y="1991695"/>
            <a:ext cx="4038600" cy="3886200"/>
          </a:xfrm>
        </p:spPr>
        <p:txBody>
          <a:bodyPr/>
          <a:lstStyle/>
          <a:p>
            <a:r>
              <a:rPr lang="en-US" dirty="0" smtClean="0"/>
              <a:t>Vendor: Automation Direct</a:t>
            </a:r>
          </a:p>
          <a:p>
            <a:r>
              <a:rPr lang="en-US" dirty="0" smtClean="0"/>
              <a:t>Single phase input, three phase output</a:t>
            </a:r>
          </a:p>
          <a:p>
            <a:r>
              <a:rPr lang="en-US" dirty="0" smtClean="0"/>
              <a:t>Digital keypad</a:t>
            </a:r>
          </a:p>
          <a:p>
            <a:r>
              <a:rPr lang="en-US" dirty="0"/>
              <a:t>Forward and </a:t>
            </a:r>
            <a:r>
              <a:rPr lang="en-US" dirty="0" smtClean="0"/>
              <a:t>reverse</a:t>
            </a:r>
          </a:p>
          <a:p>
            <a:r>
              <a:rPr lang="en-US" dirty="0" smtClean="0"/>
              <a:t>Expandable</a:t>
            </a:r>
          </a:p>
          <a:p>
            <a:endParaRPr lang="en-US" dirty="0" smtClean="0"/>
          </a:p>
          <a:p>
            <a:endParaRPr lang="en-US" dirty="0"/>
          </a:p>
        </p:txBody>
      </p:sp>
      <p:sp>
        <p:nvSpPr>
          <p:cNvPr id="4" name="Title 3"/>
          <p:cNvSpPr>
            <a:spLocks noGrp="1"/>
          </p:cNvSpPr>
          <p:nvPr>
            <p:ph type="title"/>
          </p:nvPr>
        </p:nvSpPr>
        <p:spPr/>
        <p:txBody>
          <a:bodyPr/>
          <a:lstStyle/>
          <a:p>
            <a:r>
              <a:rPr lang="en-US" dirty="0" smtClean="0"/>
              <a:t>Motor Control</a:t>
            </a:r>
            <a:endParaRPr lang="en-US" dirty="0"/>
          </a:p>
        </p:txBody>
      </p:sp>
      <p:sp>
        <p:nvSpPr>
          <p:cNvPr id="8" name="TextBox 7"/>
          <p:cNvSpPr txBox="1"/>
          <p:nvPr/>
        </p:nvSpPr>
        <p:spPr>
          <a:xfrm>
            <a:off x="533400" y="1828800"/>
            <a:ext cx="3657600" cy="369332"/>
          </a:xfrm>
          <a:prstGeom prst="rect">
            <a:avLst/>
          </a:prstGeom>
          <a:noFill/>
          <a:ln>
            <a:noFill/>
          </a:ln>
        </p:spPr>
        <p:txBody>
          <a:bodyPr wrap="square" rtlCol="0">
            <a:spAutoFit/>
          </a:bodyPr>
          <a:lstStyle/>
          <a:p>
            <a:r>
              <a:rPr lang="en-US" b="1" dirty="0" smtClean="0"/>
              <a:t>Variable Frequency Drive (VFD)</a:t>
            </a:r>
          </a:p>
        </p:txBody>
      </p:sp>
      <p:sp>
        <p:nvSpPr>
          <p:cNvPr id="11" name="TextBox 10"/>
          <p:cNvSpPr txBox="1"/>
          <p:nvPr/>
        </p:nvSpPr>
        <p:spPr>
          <a:xfrm>
            <a:off x="1295400" y="5257800"/>
            <a:ext cx="2819401" cy="461665"/>
          </a:xfrm>
          <a:prstGeom prst="rect">
            <a:avLst/>
          </a:prstGeom>
          <a:noFill/>
          <a:ln>
            <a:noFill/>
          </a:ln>
        </p:spPr>
        <p:txBody>
          <a:bodyPr wrap="square" rtlCol="0">
            <a:spAutoFit/>
          </a:bodyPr>
          <a:lstStyle/>
          <a:p>
            <a:r>
              <a:rPr lang="en-US" sz="1200" dirty="0" smtClean="0"/>
              <a:t>Figure 6.1: VFD keypad </a:t>
            </a:r>
            <a:endParaRPr lang="en-US" sz="1200" dirty="0"/>
          </a:p>
          <a:p>
            <a:r>
              <a:rPr lang="en-US" sz="1200" dirty="0" smtClean="0"/>
              <a:t> </a:t>
            </a:r>
          </a:p>
        </p:txBody>
      </p:sp>
      <p:sp>
        <p:nvSpPr>
          <p:cNvPr id="12" name="TextBox 11"/>
          <p:cNvSpPr txBox="1"/>
          <p:nvPr/>
        </p:nvSpPr>
        <p:spPr>
          <a:xfrm>
            <a:off x="6629400" y="6352401"/>
            <a:ext cx="1219200" cy="276999"/>
          </a:xfrm>
          <a:prstGeom prst="rect">
            <a:avLst/>
          </a:prstGeom>
          <a:noFill/>
          <a:ln>
            <a:noFill/>
          </a:ln>
        </p:spPr>
        <p:txBody>
          <a:bodyPr wrap="square" rtlCol="0">
            <a:spAutoFit/>
          </a:bodyPr>
          <a:lstStyle/>
          <a:p>
            <a:r>
              <a:rPr lang="en-US" sz="1200" dirty="0"/>
              <a:t>Mark Swain</a:t>
            </a:r>
          </a:p>
        </p:txBody>
      </p:sp>
      <p:pic>
        <p:nvPicPr>
          <p:cNvPr id="9" name="Picture 8"/>
          <p:cNvPicPr>
            <a:picLocks noChangeAspect="1"/>
          </p:cNvPicPr>
          <p:nvPr/>
        </p:nvPicPr>
        <p:blipFill>
          <a:blip r:embed="rId2"/>
          <a:stretch>
            <a:fillRect/>
          </a:stretch>
        </p:blipFill>
        <p:spPr>
          <a:xfrm>
            <a:off x="106312" y="2416748"/>
            <a:ext cx="4313288" cy="2534823"/>
          </a:xfrm>
          <a:prstGeom prst="rect">
            <a:avLst/>
          </a:prstGeom>
        </p:spPr>
      </p:pic>
    </p:spTree>
    <p:extLst>
      <p:ext uri="{BB962C8B-B14F-4D97-AF65-F5344CB8AC3E}">
        <p14:creationId xmlns:p14="http://schemas.microsoft.com/office/powerpoint/2010/main" val="79523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Motor Testing</a:t>
            </a:r>
            <a:endParaRPr lang="en-US" dirty="0"/>
          </a:p>
        </p:txBody>
      </p:sp>
      <p:pic>
        <p:nvPicPr>
          <p:cNvPr id="2050" name="Picture 2" descr="https://scontent.xx.fbcdn.net/hphotos-xap1/v/t1.0-9/10928859_10206172935389498_3692853752274437631_n.jpg?oh=35d18be5ac410c4c77f7ad923526ef6d&amp;oe=558BAA66"/>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568" r="16148"/>
          <a:stretch/>
        </p:blipFill>
        <p:spPr bwMode="auto">
          <a:xfrm>
            <a:off x="4343400" y="1981200"/>
            <a:ext cx="4510949"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p:cNvSpPr txBox="1">
            <a:spLocks/>
          </p:cNvSpPr>
          <p:nvPr/>
        </p:nvSpPr>
        <p:spPr>
          <a:xfrm>
            <a:off x="457200" y="1935480"/>
            <a:ext cx="3733800" cy="39319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Century Gothic" panose="020B0502020202020204"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entury Gothic" panose="020B0502020202020204"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Century Gothic" panose="020B0502020202020204"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Century Gothic" panose="020B0502020202020204"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Century Gothic" panose="020B0502020202020204"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t>Testing the interface between motor and VFD</a:t>
            </a:r>
          </a:p>
          <a:p>
            <a:endParaRPr lang="en-US" sz="2000" dirty="0"/>
          </a:p>
          <a:p>
            <a:r>
              <a:rPr lang="en-US" sz="2000" dirty="0" smtClean="0"/>
              <a:t>Currently capabilities</a:t>
            </a:r>
          </a:p>
          <a:p>
            <a:pPr lvl="1"/>
            <a:r>
              <a:rPr lang="en-US" sz="1800" dirty="0" smtClean="0"/>
              <a:t>Forward and reverse motion by button press</a:t>
            </a:r>
            <a:endParaRPr lang="en-US" sz="1800" dirty="0"/>
          </a:p>
          <a:p>
            <a:pPr lvl="1"/>
            <a:r>
              <a:rPr lang="en-US" sz="1800" dirty="0" smtClean="0"/>
              <a:t>RPM/Torque control</a:t>
            </a:r>
          </a:p>
          <a:p>
            <a:pPr lvl="1"/>
            <a:endParaRPr lang="en-US" sz="1800" dirty="0"/>
          </a:p>
          <a:p>
            <a:r>
              <a:rPr lang="en-US" sz="2000" dirty="0" smtClean="0"/>
              <a:t>Desired capabilities</a:t>
            </a:r>
          </a:p>
          <a:p>
            <a:pPr lvl="1"/>
            <a:r>
              <a:rPr lang="en-US" sz="1800" dirty="0" smtClean="0"/>
              <a:t>Set specific shaft rotation</a:t>
            </a:r>
          </a:p>
          <a:p>
            <a:pPr marL="393192" lvl="1" indent="0">
              <a:buNone/>
            </a:pPr>
            <a:endParaRPr lang="en-US" sz="1800" dirty="0" smtClean="0"/>
          </a:p>
        </p:txBody>
      </p:sp>
      <p:sp>
        <p:nvSpPr>
          <p:cNvPr id="6" name="TextBox 5"/>
          <p:cNvSpPr txBox="1"/>
          <p:nvPr/>
        </p:nvSpPr>
        <p:spPr>
          <a:xfrm>
            <a:off x="4343401" y="5257800"/>
            <a:ext cx="4510948" cy="461665"/>
          </a:xfrm>
          <a:prstGeom prst="rect">
            <a:avLst/>
          </a:prstGeom>
          <a:noFill/>
          <a:ln>
            <a:noFill/>
          </a:ln>
        </p:spPr>
        <p:txBody>
          <a:bodyPr wrap="square" rtlCol="0">
            <a:spAutoFit/>
          </a:bodyPr>
          <a:lstStyle/>
          <a:p>
            <a:pPr algn="ctr"/>
            <a:r>
              <a:rPr lang="en-US" sz="1200" dirty="0" smtClean="0"/>
              <a:t>Figure 7.1: Testing of motor and VFD capabilities</a:t>
            </a:r>
            <a:endParaRPr lang="en-US" sz="1200" dirty="0"/>
          </a:p>
          <a:p>
            <a:r>
              <a:rPr lang="en-US" sz="1200" dirty="0" smtClean="0"/>
              <a:t> </a:t>
            </a:r>
          </a:p>
        </p:txBody>
      </p:sp>
      <p:sp>
        <p:nvSpPr>
          <p:cNvPr id="7" name="TextBox 6"/>
          <p:cNvSpPr txBox="1"/>
          <p:nvPr/>
        </p:nvSpPr>
        <p:spPr>
          <a:xfrm>
            <a:off x="6629400" y="6352401"/>
            <a:ext cx="1219200" cy="276999"/>
          </a:xfrm>
          <a:prstGeom prst="rect">
            <a:avLst/>
          </a:prstGeom>
          <a:noFill/>
          <a:ln>
            <a:noFill/>
          </a:ln>
        </p:spPr>
        <p:txBody>
          <a:bodyPr wrap="square" rtlCol="0">
            <a:spAutoFit/>
          </a:bodyPr>
          <a:lstStyle/>
          <a:p>
            <a:r>
              <a:rPr lang="en-US" sz="1200" dirty="0"/>
              <a:t>Mark Swain</a:t>
            </a:r>
          </a:p>
        </p:txBody>
      </p:sp>
    </p:spTree>
    <p:extLst>
      <p:ext uri="{BB962C8B-B14F-4D97-AF65-F5344CB8AC3E}">
        <p14:creationId xmlns:p14="http://schemas.microsoft.com/office/powerpoint/2010/main" val="314722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1600200"/>
            <a:ext cx="4360445" cy="4389438"/>
          </a:xfrm>
          <a:prstGeom prst="rect">
            <a:avLst/>
          </a:prstGeom>
        </p:spPr>
      </p:pic>
      <p:sp>
        <p:nvSpPr>
          <p:cNvPr id="3" name="Title 2"/>
          <p:cNvSpPr>
            <a:spLocks noGrp="1"/>
          </p:cNvSpPr>
          <p:nvPr>
            <p:ph type="title"/>
          </p:nvPr>
        </p:nvSpPr>
        <p:spPr/>
        <p:txBody>
          <a:bodyPr/>
          <a:lstStyle/>
          <a:p>
            <a:r>
              <a:rPr lang="en-US" dirty="0" smtClean="0"/>
              <a:t>VFD Parameter Selection</a:t>
            </a:r>
            <a:endParaRPr lang="en-US" dirty="0"/>
          </a:p>
        </p:txBody>
      </p:sp>
      <p:sp>
        <p:nvSpPr>
          <p:cNvPr id="6" name="Content Placeholder 1"/>
          <p:cNvSpPr txBox="1">
            <a:spLocks/>
          </p:cNvSpPr>
          <p:nvPr/>
        </p:nvSpPr>
        <p:spPr>
          <a:xfrm>
            <a:off x="4724400" y="1991695"/>
            <a:ext cx="3962400" cy="38862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Example: Input motor base RPM</a:t>
            </a:r>
          </a:p>
          <a:p>
            <a:pPr lvl="1"/>
            <a:r>
              <a:rPr lang="en-US" dirty="0" smtClean="0"/>
              <a:t>Select parameter group P0.00 [Program]</a:t>
            </a:r>
          </a:p>
          <a:p>
            <a:pPr lvl="1"/>
            <a:r>
              <a:rPr lang="en-US" dirty="0" smtClean="0"/>
              <a:t>Select setting P0.03[Enter]</a:t>
            </a:r>
          </a:p>
          <a:p>
            <a:pPr lvl="1"/>
            <a:r>
              <a:rPr lang="en-US" dirty="0" smtClean="0"/>
              <a:t>Set motor RPM [Enter]</a:t>
            </a:r>
          </a:p>
          <a:p>
            <a:pPr lvl="1"/>
            <a:endParaRPr lang="en-US" dirty="0" smtClean="0"/>
          </a:p>
          <a:p>
            <a:endParaRPr lang="en-US" dirty="0"/>
          </a:p>
        </p:txBody>
      </p:sp>
      <p:sp>
        <p:nvSpPr>
          <p:cNvPr id="7" name="TextBox 6"/>
          <p:cNvSpPr txBox="1"/>
          <p:nvPr/>
        </p:nvSpPr>
        <p:spPr>
          <a:xfrm>
            <a:off x="381000" y="5919468"/>
            <a:ext cx="4510948" cy="461665"/>
          </a:xfrm>
          <a:prstGeom prst="rect">
            <a:avLst/>
          </a:prstGeom>
          <a:noFill/>
          <a:ln>
            <a:noFill/>
          </a:ln>
        </p:spPr>
        <p:txBody>
          <a:bodyPr wrap="square" rtlCol="0">
            <a:spAutoFit/>
          </a:bodyPr>
          <a:lstStyle/>
          <a:p>
            <a:pPr algn="ctr"/>
            <a:r>
              <a:rPr lang="en-US" sz="1200" dirty="0" smtClean="0"/>
              <a:t>Figure 8.1: VFD parameter selection flow</a:t>
            </a:r>
            <a:endParaRPr lang="en-US" sz="1200" dirty="0"/>
          </a:p>
          <a:p>
            <a:r>
              <a:rPr lang="en-US" sz="1200" dirty="0" smtClean="0"/>
              <a:t> </a:t>
            </a:r>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Mark Swain</a:t>
            </a:r>
          </a:p>
        </p:txBody>
      </p:sp>
    </p:spTree>
    <p:extLst>
      <p:ext uri="{BB962C8B-B14F-4D97-AF65-F5344CB8AC3E}">
        <p14:creationId xmlns:p14="http://schemas.microsoft.com/office/powerpoint/2010/main" val="366800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5163</TotalTime>
  <Words>790</Words>
  <Application>Microsoft Office PowerPoint</Application>
  <PresentationFormat>On-screen Show (4:3)</PresentationFormat>
  <Paragraphs>177</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Cambria Math</vt:lpstr>
      <vt:lpstr>Century Gothic</vt:lpstr>
      <vt:lpstr>Palatino Linotype</vt:lpstr>
      <vt:lpstr>Wingdings 2</vt:lpstr>
      <vt:lpstr>Presentation on brainstorming</vt:lpstr>
      <vt:lpstr>Tabletop Torsion Device</vt:lpstr>
      <vt:lpstr>Overview</vt:lpstr>
      <vt:lpstr>Background with Constraints</vt:lpstr>
      <vt:lpstr> DIC (Digital Image Correlation)</vt:lpstr>
      <vt:lpstr>PowerPoint Presentation</vt:lpstr>
      <vt:lpstr>Load Generation: AC Gearmotor</vt:lpstr>
      <vt:lpstr>Motor Control</vt:lpstr>
      <vt:lpstr>Motor Testing</vt:lpstr>
      <vt:lpstr>VFD Parameter Selection</vt:lpstr>
      <vt:lpstr>Load Measurement</vt:lpstr>
      <vt:lpstr>Load Application: 6-Jaw Chuck</vt:lpstr>
      <vt:lpstr>Linear Motion: 2 Rail Ball Bearing Guide</vt:lpstr>
      <vt:lpstr>Housing Design</vt:lpstr>
      <vt:lpstr>Machining Progress</vt:lpstr>
      <vt:lpstr>Challenges  </vt:lpstr>
      <vt:lpstr>Budget</vt:lpstr>
      <vt:lpstr>Plan of Action</vt:lpstr>
      <vt:lpstr>Conclusion</vt:lpstr>
      <vt:lpstr>Questions?</vt:lpstr>
      <vt:lpstr>References</vt:lpstr>
      <vt:lpstr>Specimen Dimensions</vt:lpstr>
      <vt:lpstr>Appendix</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McCall</dc:creator>
  <cp:lastModifiedBy>studentpro</cp:lastModifiedBy>
  <cp:revision>247</cp:revision>
  <cp:lastPrinted>2014-10-15T23:22:28Z</cp:lastPrinted>
  <dcterms:created xsi:type="dcterms:W3CDTF">2014-03-27T00:01:43Z</dcterms:created>
  <dcterms:modified xsi:type="dcterms:W3CDTF">2015-03-17T16:18:08Z</dcterms:modified>
</cp:coreProperties>
</file>